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9" r:id="rId2"/>
    <p:sldId id="264" r:id="rId3"/>
    <p:sldId id="258" r:id="rId4"/>
    <p:sldId id="262" r:id="rId5"/>
    <p:sldId id="290" r:id="rId6"/>
    <p:sldId id="266" r:id="rId7"/>
    <p:sldId id="3126" r:id="rId8"/>
    <p:sldId id="3128" r:id="rId9"/>
    <p:sldId id="3129" r:id="rId10"/>
    <p:sldId id="3130" r:id="rId11"/>
    <p:sldId id="270" r:id="rId12"/>
    <p:sldId id="292" r:id="rId13"/>
    <p:sldId id="293" r:id="rId14"/>
    <p:sldId id="295" r:id="rId15"/>
    <p:sldId id="296" r:id="rId16"/>
    <p:sldId id="3132" r:id="rId17"/>
    <p:sldId id="3131" r:id="rId18"/>
    <p:sldId id="280" r:id="rId19"/>
    <p:sldId id="297" r:id="rId20"/>
    <p:sldId id="298" r:id="rId21"/>
    <p:sldId id="299" r:id="rId22"/>
    <p:sldId id="30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EE3"/>
    <a:srgbClr val="6497B1"/>
    <a:srgbClr val="554F4D"/>
    <a:srgbClr val="005289"/>
    <a:srgbClr val="CC0099"/>
    <a:srgbClr val="393939"/>
    <a:srgbClr val="04396C"/>
    <a:srgbClr val="1E3252"/>
    <a:srgbClr val="AEAFA9"/>
    <a:srgbClr val="418A9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  <cx:spPr>
    <a:solidFill>
      <a:schemeClr val="tx2">
        <a:lumMod val="20000"/>
        <a:lumOff val="80000"/>
      </a:schemeClr>
    </a:solidFill>
    <a:ln>
      <a:solidFill>
        <a:srgbClr val="D0C4B0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56077-B734-48B8-A087-B77CF6F4714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7F620-E065-4DB5-81B2-A61ED67DA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7F620-E065-4DB5-81B2-A61ED67DAB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8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7F620-E065-4DB5-81B2-A61ED67DAB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2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C175-16C9-4E1C-8407-E9AD93990297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98CD-E580-4DA7-BF0A-C0E4E24026FF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7E9CB-66C6-4251-9E1C-E0C4071612C1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8CEE-7FAB-41BD-AA5E-AF80060D14F4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A38-8A39-45BB-BD81-BAED6D6EDBDA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AE2F2-BB2C-4BEA-9971-E9335D666D67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0CBC-7613-465D-ABD2-7AF9E09547F5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2670-9466-4A71-A1FB-A1527CE9B87B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CF2D-E175-4EAB-81C8-91041ED05657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77C78-F16E-48A1-B146-CC74E975E94A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0C24-05B2-4CB1-87C9-8E8905868080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7FBA-304B-48D8-86A8-6D3C270985AC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22C98-B6A0-4CE7-84F7-2ED1CC8EE538}" type="datetime1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200907_it_security_sbppt.ppt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inventor.mit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14/relationships/chartEx" Target="../charts/chartEx1.xml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995739" y="2205622"/>
            <a:ext cx="209384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48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</a:t>
            </a:r>
            <a:endParaRPr lang="en-US" altLang="ko-KR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</a:t>
            </a:r>
            <a:endParaRPr lang="en-US" altLang="ko-KR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중간과제</a:t>
            </a:r>
            <a:endParaRPr lang="en-US" altLang="ko-KR" sz="44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53717" y="4261950"/>
            <a:ext cx="359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 먹지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??]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래픽 147">
            <a:extLst>
              <a:ext uri="{FF2B5EF4-FFF2-40B4-BE49-F238E27FC236}">
                <a16:creationId xmlns:a16="http://schemas.microsoft.com/office/drawing/2014/main" id="{99F7E5AC-B4AC-40EE-A73D-E3F3484B4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297" y="2542047"/>
            <a:ext cx="1045857" cy="1356346"/>
          </a:xfrm>
          <a:prstGeom prst="rect">
            <a:avLst/>
          </a:prstGeom>
        </p:spPr>
      </p:pic>
      <p:pic>
        <p:nvPicPr>
          <p:cNvPr id="10" name="그래픽 147">
            <a:extLst>
              <a:ext uri="{FF2B5EF4-FFF2-40B4-BE49-F238E27FC236}">
                <a16:creationId xmlns:a16="http://schemas.microsoft.com/office/drawing/2014/main" id="{B7ACC8DA-7CD2-411A-B30E-C6230C7C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1846" y="2542047"/>
            <a:ext cx="1045857" cy="135634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CBCF5A-939E-45B4-A9AA-8153ABCAB8F2}"/>
              </a:ext>
            </a:extLst>
          </p:cNvPr>
          <p:cNvSpPr/>
          <p:nvPr/>
        </p:nvSpPr>
        <p:spPr>
          <a:xfrm>
            <a:off x="10357629" y="6090626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621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EE8166A7-2AB6-48A5-9D35-4C9E4A0AA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0" y="604922"/>
            <a:ext cx="10602101" cy="6184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D51E729-86E0-4101-9D7A-044C64A6E732}"/>
              </a:ext>
            </a:extLst>
          </p:cNvPr>
          <p:cNvSpPr txBox="1"/>
          <p:nvPr/>
        </p:nvSpPr>
        <p:spPr>
          <a:xfrm>
            <a:off x="1655590" y="148482"/>
            <a:ext cx="309269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75" b="1" dirty="0">
                <a:solidFill>
                  <a:schemeClr val="accent6">
                    <a:lumMod val="50000"/>
                  </a:schemeClr>
                </a:solidFill>
              </a:rPr>
              <a:t>오늘은 뭐가 나올까</a:t>
            </a:r>
            <a:r>
              <a:rPr lang="en-US" altLang="ko-KR" sz="2275" b="1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275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004C24A-10F6-4DF6-933A-6881C745BB5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84A4C4-DC23-4535-9C1B-8B5DA8956624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스크린 구성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4CE3FAD-17FB-4F8A-856E-D66154C617E3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B38388-2C6C-458C-B937-15E05F903C41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A1C1BE8-8CDB-4075-B74F-7A216CB86113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76C4A3-8A89-4855-B1A7-76EF6480E5E8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A49A6158-D1AB-4C1B-8A1C-3944B0238768}"/>
              </a:ext>
            </a:extLst>
          </p:cNvPr>
          <p:cNvSpPr/>
          <p:nvPr/>
        </p:nvSpPr>
        <p:spPr>
          <a:xfrm>
            <a:off x="4267513" y="280461"/>
            <a:ext cx="3044106" cy="585666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96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맛집 길 찾기 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F0D03-0841-4A9C-B2CC-83AEC57F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908" y="6427847"/>
            <a:ext cx="2705478" cy="400106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CB65B79-28A7-4DE8-9A82-0128C75BBFE5}"/>
              </a:ext>
            </a:extLst>
          </p:cNvPr>
          <p:cNvSpPr/>
          <p:nvPr/>
        </p:nvSpPr>
        <p:spPr>
          <a:xfrm>
            <a:off x="10407051" y="6091118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7467A52-3123-4BDC-B51B-9FC286D028CD}"/>
              </a:ext>
            </a:extLst>
          </p:cNvPr>
          <p:cNvSpPr/>
          <p:nvPr/>
        </p:nvSpPr>
        <p:spPr>
          <a:xfrm>
            <a:off x="8828050" y="5092453"/>
            <a:ext cx="2339578" cy="8173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118B946-AF1C-48E8-8C33-1B871551EC8E}"/>
              </a:ext>
            </a:extLst>
          </p:cNvPr>
          <p:cNvSpPr/>
          <p:nvPr/>
        </p:nvSpPr>
        <p:spPr>
          <a:xfrm>
            <a:off x="4910289" y="5072816"/>
            <a:ext cx="2399765" cy="8173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CD163C2-6E19-4E3A-BB2D-D2BE566B625F}"/>
              </a:ext>
            </a:extLst>
          </p:cNvPr>
          <p:cNvSpPr/>
          <p:nvPr/>
        </p:nvSpPr>
        <p:spPr>
          <a:xfrm>
            <a:off x="1012042" y="5072816"/>
            <a:ext cx="2339578" cy="8173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D6D4FD9-921A-4F77-B781-1308A15F8DF5}"/>
              </a:ext>
            </a:extLst>
          </p:cNvPr>
          <p:cNvGrpSpPr/>
          <p:nvPr/>
        </p:nvGrpSpPr>
        <p:grpSpPr>
          <a:xfrm>
            <a:off x="699786" y="1410818"/>
            <a:ext cx="2947543" cy="4416266"/>
            <a:chOff x="867567" y="1535019"/>
            <a:chExt cx="2947543" cy="4158793"/>
          </a:xfrm>
        </p:grpSpPr>
        <p:sp>
          <p:nvSpPr>
            <p:cNvPr id="65" name="正方形/長方形 13">
              <a:extLst>
                <a:ext uri="{FF2B5EF4-FFF2-40B4-BE49-F238E27FC236}">
                  <a16:creationId xmlns:a16="http://schemas.microsoft.com/office/drawing/2014/main" id="{ADF99364-474B-4C82-BCD5-FB18BE910A00}"/>
                </a:ext>
              </a:extLst>
            </p:cNvPr>
            <p:cNvSpPr/>
            <p:nvPr/>
          </p:nvSpPr>
          <p:spPr>
            <a:xfrm>
              <a:off x="867567" y="1535019"/>
              <a:ext cx="2947543" cy="304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テキスト ボックス 17">
              <a:extLst>
                <a:ext uri="{FF2B5EF4-FFF2-40B4-BE49-F238E27FC236}">
                  <a16:creationId xmlns:a16="http://schemas.microsoft.com/office/drawing/2014/main" id="{2C2C8CFD-D41E-4883-BB58-9927854892FD}"/>
                </a:ext>
              </a:extLst>
            </p:cNvPr>
            <p:cNvSpPr txBox="1"/>
            <p:nvPr/>
          </p:nvSpPr>
          <p:spPr>
            <a:xfrm>
              <a:off x="1279189" y="5087447"/>
              <a:ext cx="184731" cy="347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82FC853-0966-41FC-8A7F-D7C4EE946F63}"/>
                </a:ext>
              </a:extLst>
            </p:cNvPr>
            <p:cNvSpPr txBox="1"/>
            <p:nvPr/>
          </p:nvSpPr>
          <p:spPr>
            <a:xfrm>
              <a:off x="910102" y="5403979"/>
              <a:ext cx="2846903" cy="289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ko-KR" altLang="en-US" sz="1400" dirty="0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FCF71F8-93DB-4E42-87DC-717157AA97E7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BD41C47-4C43-4EA1-862F-9DD0FCEEE59E}"/>
              </a:ext>
            </a:extLst>
          </p:cNvPr>
          <p:cNvGrpSpPr/>
          <p:nvPr/>
        </p:nvGrpSpPr>
        <p:grpSpPr>
          <a:xfrm>
            <a:off x="1004264" y="1410818"/>
            <a:ext cx="6555207" cy="4451484"/>
            <a:chOff x="1014564" y="1535019"/>
            <a:chExt cx="6555207" cy="4191957"/>
          </a:xfrm>
        </p:grpSpPr>
        <p:sp>
          <p:nvSpPr>
            <p:cNvPr id="71" name="正方形/長方形 13">
              <a:extLst>
                <a:ext uri="{FF2B5EF4-FFF2-40B4-BE49-F238E27FC236}">
                  <a16:creationId xmlns:a16="http://schemas.microsoft.com/office/drawing/2014/main" id="{FC69BC8A-A650-4F0A-990A-986140F3CDAA}"/>
                </a:ext>
              </a:extLst>
            </p:cNvPr>
            <p:cNvSpPr/>
            <p:nvPr/>
          </p:nvSpPr>
          <p:spPr>
            <a:xfrm>
              <a:off x="4622228" y="1535019"/>
              <a:ext cx="2947543" cy="304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テキスト ボックス 17">
              <a:extLst>
                <a:ext uri="{FF2B5EF4-FFF2-40B4-BE49-F238E27FC236}">
                  <a16:creationId xmlns:a16="http://schemas.microsoft.com/office/drawing/2014/main" id="{8B1459B1-EF0A-4C10-BE10-08E6A0797902}"/>
                </a:ext>
              </a:extLst>
            </p:cNvPr>
            <p:cNvSpPr txBox="1"/>
            <p:nvPr/>
          </p:nvSpPr>
          <p:spPr>
            <a:xfrm>
              <a:off x="5033850" y="5087447"/>
              <a:ext cx="184731" cy="347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dirty="0">
                <a:latin typeface="+mn-ea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8704A03-433F-4811-92F4-9101EABE5A8F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DE0AD73-89DE-43AD-BD31-5DE89F84C13D}"/>
                </a:ext>
              </a:extLst>
            </p:cNvPr>
            <p:cNvSpPr txBox="1"/>
            <p:nvPr/>
          </p:nvSpPr>
          <p:spPr>
            <a:xfrm>
              <a:off x="1014564" y="5031377"/>
              <a:ext cx="2347356" cy="69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atin typeface="HY그래픽" panose="02030600000101010101" pitchFamily="18" charset="-127"/>
                  <a:ea typeface="HY그래픽" panose="02030600000101010101" pitchFamily="18" charset="-127"/>
                </a:rPr>
                <a:t>해당 음식 사진의 맞는 </a:t>
              </a:r>
              <a:r>
                <a:rPr lang="ko-KR" altLang="en-US" sz="1400" b="1" u="sng" dirty="0">
                  <a:solidFill>
                    <a:srgbClr val="FF0000"/>
                  </a:solidFill>
                  <a:latin typeface="HY그래픽" panose="02030600000101010101" pitchFamily="18" charset="-127"/>
                  <a:ea typeface="HY그래픽" panose="02030600000101010101" pitchFamily="18" charset="-127"/>
                </a:rPr>
                <a:t>학교 근처 맛집</a:t>
              </a:r>
              <a:r>
                <a:rPr lang="ko-KR" altLang="en-US" sz="1400" b="1" dirty="0">
                  <a:latin typeface="HY그래픽" panose="02030600000101010101" pitchFamily="18" charset="-127"/>
                  <a:ea typeface="HY그래픽" panose="02030600000101010101" pitchFamily="18" charset="-127"/>
                </a:rPr>
                <a:t> 이름이 나옴</a:t>
              </a:r>
              <a:r>
                <a:rPr lang="en-US" altLang="ko-KR" sz="1400" b="1" dirty="0">
                  <a:latin typeface="HY그래픽" panose="02030600000101010101" pitchFamily="18" charset="-127"/>
                  <a:ea typeface="HY그래픽" panose="02030600000101010101" pitchFamily="18" charset="-127"/>
                </a:rPr>
                <a:t>.</a:t>
              </a:r>
              <a:endParaRPr lang="ko-KR" altLang="en-US" sz="1400" b="1" dirty="0">
                <a:latin typeface="HY그래픽" panose="02030600000101010101" pitchFamily="18" charset="-127"/>
                <a:ea typeface="HY그래픽" panose="02030600000101010101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8594B6A-D805-4337-ABF1-0B1B235FC869}"/>
              </a:ext>
            </a:extLst>
          </p:cNvPr>
          <p:cNvGrpSpPr/>
          <p:nvPr/>
        </p:nvGrpSpPr>
        <p:grpSpPr>
          <a:xfrm>
            <a:off x="8524069" y="1410818"/>
            <a:ext cx="2947543" cy="3625108"/>
            <a:chOff x="8376889" y="1535019"/>
            <a:chExt cx="2947543" cy="3413760"/>
          </a:xfrm>
        </p:grpSpPr>
        <p:sp>
          <p:nvSpPr>
            <p:cNvPr id="81" name="正方形/長方形 13">
              <a:extLst>
                <a:ext uri="{FF2B5EF4-FFF2-40B4-BE49-F238E27FC236}">
                  <a16:creationId xmlns:a16="http://schemas.microsoft.com/office/drawing/2014/main" id="{468936CD-7B83-49C2-B815-6E9F0B89BBCD}"/>
                </a:ext>
              </a:extLst>
            </p:cNvPr>
            <p:cNvSpPr/>
            <p:nvPr/>
          </p:nvSpPr>
          <p:spPr>
            <a:xfrm>
              <a:off x="8376889" y="1535019"/>
              <a:ext cx="2947543" cy="304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C5914E1D-67D6-47BD-A79F-957890C32EB9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73572842-DB82-4945-A1EF-9CBBD542F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84" y="1440056"/>
            <a:ext cx="1865745" cy="3178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FD36CCB-3187-4476-A8E1-AAE65CAA3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967" y="1420830"/>
            <a:ext cx="1865745" cy="3189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6" name="テキスト ボックス 17">
            <a:extLst>
              <a:ext uri="{FF2B5EF4-FFF2-40B4-BE49-F238E27FC236}">
                <a16:creationId xmlns:a16="http://schemas.microsoft.com/office/drawing/2014/main" id="{A317C8B9-6739-4D48-AFC2-4464CEF2B4AA}"/>
              </a:ext>
            </a:extLst>
          </p:cNvPr>
          <p:cNvSpPr txBox="1"/>
          <p:nvPr/>
        </p:nvSpPr>
        <p:spPr>
          <a:xfrm>
            <a:off x="1593110" y="465705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highlight>
                  <a:srgbClr val="FFFF00"/>
                </a:highlight>
                <a:latin typeface="HY그래픽" panose="02030600000101010101" pitchFamily="18" charset="-127"/>
                <a:ea typeface="HY그래픽" panose="02030600000101010101" pitchFamily="18" charset="-127"/>
              </a:rPr>
              <a:t>맛집 이름</a:t>
            </a:r>
            <a:endParaRPr kumimoji="1" lang="ja-JP" altLang="en-US" b="1" dirty="0">
              <a:highlight>
                <a:srgbClr val="FFFF00"/>
              </a:highlight>
              <a:latin typeface="HY그래픽" panose="02030600000101010101" pitchFamily="18" charset="-127"/>
            </a:endParaRPr>
          </a:p>
        </p:txBody>
      </p:sp>
      <p:sp>
        <p:nvSpPr>
          <p:cNvPr id="87" name="テキスト ボックス 17">
            <a:extLst>
              <a:ext uri="{FF2B5EF4-FFF2-40B4-BE49-F238E27FC236}">
                <a16:creationId xmlns:a16="http://schemas.microsoft.com/office/drawing/2014/main" id="{3E0C7D64-F995-4E30-B6BE-A9C916357108}"/>
              </a:ext>
            </a:extLst>
          </p:cNvPr>
          <p:cNvSpPr txBox="1"/>
          <p:nvPr/>
        </p:nvSpPr>
        <p:spPr>
          <a:xfrm>
            <a:off x="5505250" y="46619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highlight>
                  <a:srgbClr val="FFFF00"/>
                </a:highlight>
                <a:latin typeface="HY그래픽" panose="02030600000101010101" pitchFamily="18" charset="-127"/>
                <a:ea typeface="HY그래픽" panose="02030600000101010101" pitchFamily="18" charset="-127"/>
              </a:rPr>
              <a:t>맛집 위치</a:t>
            </a:r>
            <a:endParaRPr kumimoji="1" lang="ja-JP" altLang="en-US" b="1" dirty="0">
              <a:highlight>
                <a:srgbClr val="FFFF00"/>
              </a:highlight>
              <a:latin typeface="HY그래픽" panose="02030600000101010101" pitchFamily="18" charset="-127"/>
            </a:endParaRPr>
          </a:p>
        </p:txBody>
      </p:sp>
      <p:sp>
        <p:nvSpPr>
          <p:cNvPr id="88" name="テキスト ボックス 17">
            <a:extLst>
              <a:ext uri="{FF2B5EF4-FFF2-40B4-BE49-F238E27FC236}">
                <a16:creationId xmlns:a16="http://schemas.microsoft.com/office/drawing/2014/main" id="{5DBB3BEE-DA41-4171-B124-14B826B526C7}"/>
              </a:ext>
            </a:extLst>
          </p:cNvPr>
          <p:cNvSpPr txBox="1"/>
          <p:nvPr/>
        </p:nvSpPr>
        <p:spPr>
          <a:xfrm>
            <a:off x="8990918" y="465619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highlight>
                  <a:srgbClr val="FFFF00"/>
                </a:highlight>
                <a:latin typeface="HY그래픽" panose="02030600000101010101" pitchFamily="18" charset="-127"/>
                <a:ea typeface="HY그래픽" panose="02030600000101010101" pitchFamily="18" charset="-127"/>
              </a:rPr>
              <a:t>로드 뷰</a:t>
            </a:r>
            <a:r>
              <a:rPr kumimoji="1" lang="en-US" altLang="ko-KR" b="1" dirty="0">
                <a:highlight>
                  <a:srgbClr val="FFFF00"/>
                </a:highlight>
                <a:latin typeface="HY그래픽" panose="02030600000101010101" pitchFamily="18" charset="-127"/>
                <a:ea typeface="HY그래픽" panose="02030600000101010101" pitchFamily="18" charset="-127"/>
              </a:rPr>
              <a:t>(</a:t>
            </a:r>
            <a:r>
              <a:rPr kumimoji="1" lang="ko-KR" altLang="en-US" b="1" dirty="0">
                <a:highlight>
                  <a:srgbClr val="FFFF00"/>
                </a:highlight>
                <a:latin typeface="HY그래픽" panose="02030600000101010101" pitchFamily="18" charset="-127"/>
                <a:ea typeface="HY그래픽" panose="02030600000101010101" pitchFamily="18" charset="-127"/>
              </a:rPr>
              <a:t>상세 경로</a:t>
            </a:r>
            <a:r>
              <a:rPr kumimoji="1" lang="en-US" altLang="ko-KR" b="1" dirty="0">
                <a:highlight>
                  <a:srgbClr val="FFFF00"/>
                </a:highlight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  <a:endParaRPr kumimoji="1" lang="ja-JP" altLang="en-US" b="1" dirty="0">
              <a:highlight>
                <a:srgbClr val="FFFF00"/>
              </a:highlight>
              <a:latin typeface="HY그래픽" panose="02030600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96D3F89-9DC2-4D07-B66B-CA29EAC2FC86}"/>
              </a:ext>
            </a:extLst>
          </p:cNvPr>
          <p:cNvSpPr txBox="1"/>
          <p:nvPr/>
        </p:nvSpPr>
        <p:spPr>
          <a:xfrm>
            <a:off x="4892439" y="5081578"/>
            <a:ext cx="2399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b="1" dirty="0">
                <a:latin typeface="HY그래픽" panose="02030600000101010101" pitchFamily="18" charset="-127"/>
                <a:ea typeface="HY그래픽" panose="02030600000101010101" pitchFamily="18" charset="-127"/>
              </a:rPr>
              <a:t>해당 음식 사진의 맞는 학교 근처 맛집의 </a:t>
            </a:r>
            <a:r>
              <a:rPr lang="ko-KR" altLang="en-US" sz="1400" b="1" u="sng" dirty="0">
                <a:solidFill>
                  <a:srgbClr val="FF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위치 안내</a:t>
            </a:r>
            <a:r>
              <a:rPr lang="ko-KR" altLang="en-US" sz="1400" b="1" dirty="0">
                <a:latin typeface="HY그래픽" panose="02030600000101010101" pitchFamily="18" charset="-127"/>
                <a:ea typeface="HY그래픽" panose="02030600000101010101" pitchFamily="18" charset="-127"/>
              </a:rPr>
              <a:t>가 시작 됨</a:t>
            </a:r>
            <a:r>
              <a:rPr lang="en-US" altLang="ko-KR" sz="1400" b="1" dirty="0">
                <a:latin typeface="HY그래픽" panose="02030600000101010101" pitchFamily="18" charset="-127"/>
                <a:ea typeface="HY그래픽" panose="02030600000101010101" pitchFamily="18" charset="-127"/>
              </a:rPr>
              <a:t>.</a:t>
            </a:r>
            <a:endParaRPr lang="ko-KR" altLang="en-US" sz="1400" b="1" dirty="0"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C4FA27-E443-4645-9CC3-078312F462E6}"/>
              </a:ext>
            </a:extLst>
          </p:cNvPr>
          <p:cNvSpPr txBox="1"/>
          <p:nvPr/>
        </p:nvSpPr>
        <p:spPr>
          <a:xfrm>
            <a:off x="8806769" y="5075800"/>
            <a:ext cx="2254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b="1" dirty="0">
                <a:latin typeface="HY그래픽" panose="02030600000101010101" pitchFamily="18" charset="-127"/>
                <a:ea typeface="HY그래픽" panose="02030600000101010101" pitchFamily="18" charset="-127"/>
              </a:rPr>
              <a:t>맛집의 위치를 로드 뷰로 </a:t>
            </a:r>
            <a:r>
              <a:rPr lang="ko-KR" altLang="en-US" sz="1400" b="1" u="sng" dirty="0">
                <a:solidFill>
                  <a:srgbClr val="FF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상세하게 경로</a:t>
            </a:r>
            <a:r>
              <a:rPr lang="ko-KR" altLang="en-US" sz="1400" b="1" dirty="0">
                <a:latin typeface="HY그래픽" panose="02030600000101010101" pitchFamily="18" charset="-127"/>
                <a:ea typeface="HY그래픽" panose="02030600000101010101" pitchFamily="18" charset="-127"/>
              </a:rPr>
              <a:t>를 알아 볼 수 있음</a:t>
            </a:r>
            <a:r>
              <a:rPr lang="en-US" altLang="ko-KR" sz="1400" b="1" dirty="0">
                <a:latin typeface="HY그래픽" panose="02030600000101010101" pitchFamily="18" charset="-127"/>
                <a:ea typeface="HY그래픽" panose="02030600000101010101" pitchFamily="18" charset="-127"/>
              </a:rPr>
              <a:t>.</a:t>
            </a:r>
            <a:endParaRPr lang="ko-KR" altLang="en-US" sz="1400" b="1" dirty="0"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5DA302F3-CFC8-4A18-B9DD-4146B926B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826" y="1440056"/>
            <a:ext cx="1865745" cy="3178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250B5180-0D8A-4A27-AA4F-146290F6EF6C}"/>
              </a:ext>
            </a:extLst>
          </p:cNvPr>
          <p:cNvSpPr/>
          <p:nvPr/>
        </p:nvSpPr>
        <p:spPr>
          <a:xfrm>
            <a:off x="3864927" y="3087303"/>
            <a:ext cx="517474" cy="216023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449A70BE-F65E-4563-A799-B27BA00A46E0}"/>
              </a:ext>
            </a:extLst>
          </p:cNvPr>
          <p:cNvSpPr/>
          <p:nvPr/>
        </p:nvSpPr>
        <p:spPr>
          <a:xfrm>
            <a:off x="7786315" y="3087303"/>
            <a:ext cx="517474" cy="216023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0785B83-C716-4CB1-B779-091BE48C8F7C}"/>
              </a:ext>
            </a:extLst>
          </p:cNvPr>
          <p:cNvSpPr txBox="1"/>
          <p:nvPr/>
        </p:nvSpPr>
        <p:spPr>
          <a:xfrm>
            <a:off x="2330048" y="6175650"/>
            <a:ext cx="7511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음료는 메뉴만 정해주며</a:t>
            </a:r>
            <a:r>
              <a:rPr lang="en-US" altLang="ko-K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위치는 나오지 않음</a:t>
            </a:r>
            <a:r>
              <a:rPr lang="en-US" altLang="ko-K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96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2CF7021-A8DF-4591-A55E-01C94AB01C69}"/>
              </a:ext>
            </a:extLst>
          </p:cNvPr>
          <p:cNvSpPr/>
          <p:nvPr/>
        </p:nvSpPr>
        <p:spPr>
          <a:xfrm>
            <a:off x="3070371" y="1533121"/>
            <a:ext cx="9121629" cy="44044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017A75-F590-41F2-BC55-3472D0925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1" b="5886"/>
          <a:stretch/>
        </p:blipFill>
        <p:spPr>
          <a:xfrm>
            <a:off x="460758" y="1763744"/>
            <a:ext cx="2344337" cy="3905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 흐름도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6648450"/>
            <a:ext cx="26955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50344" y="1358900"/>
            <a:ext cx="3289300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BCDEE3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50344" y="702744"/>
            <a:ext cx="361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D4E843-A824-4B04-8B5A-1EE81BBD7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072" y="3520340"/>
            <a:ext cx="4693524" cy="18703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250283-48AD-444A-B122-CD46B09D9AD8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C4F70FB-9EAB-4B1A-A51C-1A0243AA703C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30ABD-50F7-49EA-8C4D-2D3A6F6BE076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4AAAAB5-0848-4DE5-A12E-18A4E9651B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7" t="28324"/>
          <a:stretch/>
        </p:blipFill>
        <p:spPr>
          <a:xfrm>
            <a:off x="3697072" y="2248567"/>
            <a:ext cx="4693524" cy="951482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FA2DCAE0-8E3D-42CC-8304-D409A884AF9D}"/>
              </a:ext>
            </a:extLst>
          </p:cNvPr>
          <p:cNvSpPr/>
          <p:nvPr/>
        </p:nvSpPr>
        <p:spPr>
          <a:xfrm>
            <a:off x="362100" y="4797144"/>
            <a:ext cx="270671" cy="3082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B142DEA-F6E4-4C0C-AD39-BA48B79E32C7}"/>
              </a:ext>
            </a:extLst>
          </p:cNvPr>
          <p:cNvSpPr/>
          <p:nvPr/>
        </p:nvSpPr>
        <p:spPr>
          <a:xfrm>
            <a:off x="2549141" y="4813375"/>
            <a:ext cx="270671" cy="3082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74E1FC8-01D3-434F-8B43-2265091641CC}"/>
              </a:ext>
            </a:extLst>
          </p:cNvPr>
          <p:cNvSpPr/>
          <p:nvPr/>
        </p:nvSpPr>
        <p:spPr>
          <a:xfrm>
            <a:off x="2364573" y="1976077"/>
            <a:ext cx="270671" cy="3082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8C95C49-253C-4544-9732-13042D4BB654}"/>
              </a:ext>
            </a:extLst>
          </p:cNvPr>
          <p:cNvSpPr/>
          <p:nvPr/>
        </p:nvSpPr>
        <p:spPr>
          <a:xfrm>
            <a:off x="3147022" y="2623764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D8633AB-806C-414E-8716-091621DA623C}"/>
              </a:ext>
            </a:extLst>
          </p:cNvPr>
          <p:cNvSpPr/>
          <p:nvPr/>
        </p:nvSpPr>
        <p:spPr>
          <a:xfrm>
            <a:off x="3147024" y="4813375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B7B64AF-EBE0-47B2-A3B9-4C768D9BBE04}"/>
              </a:ext>
            </a:extLst>
          </p:cNvPr>
          <p:cNvSpPr/>
          <p:nvPr/>
        </p:nvSpPr>
        <p:spPr>
          <a:xfrm>
            <a:off x="3147023" y="3716654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0AB18F1-12D3-47C9-8A75-68210CD3D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726323"/>
              </p:ext>
            </p:extLst>
          </p:nvPr>
        </p:nvGraphicFramePr>
        <p:xfrm>
          <a:off x="8555146" y="3506138"/>
          <a:ext cx="2606085" cy="803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304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FOODbt</a:t>
                      </a:r>
                      <a:r>
                        <a:rPr lang="ko-KR" altLang="en-US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를 클릭했을 때 </a:t>
                      </a:r>
                      <a:r>
                        <a:rPr lang="en-US" altLang="ko-KR" sz="14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FoodList</a:t>
                      </a:r>
                      <a:r>
                        <a:rPr lang="en-US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음식 선택 리스트</a:t>
                      </a:r>
                      <a:r>
                        <a:rPr lang="en-US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)</a:t>
                      </a:r>
                      <a:r>
                        <a:rPr lang="ko-KR" altLang="en-US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로 넘어 감</a:t>
                      </a:r>
                      <a:endParaRPr lang="ko-KR" sz="1400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BEA34D17-1A80-4A12-973E-266FF037B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06774"/>
              </p:ext>
            </p:extLst>
          </p:nvPr>
        </p:nvGraphicFramePr>
        <p:xfrm>
          <a:off x="8572042" y="4676001"/>
          <a:ext cx="2606085" cy="886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302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CAFEbt</a:t>
                      </a:r>
                      <a:r>
                        <a:rPr lang="ko-KR" altLang="ko-KR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를 클릭했을 때 </a:t>
                      </a:r>
                      <a:r>
                        <a:rPr lang="en-US" altLang="ko-KR" sz="14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CaftList</a:t>
                      </a:r>
                      <a:r>
                        <a:rPr lang="en-US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음료 선택 리스트</a:t>
                      </a:r>
                      <a:r>
                        <a:rPr lang="en-US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로 넘어</a:t>
                      </a:r>
                      <a:r>
                        <a:rPr lang="en-US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감</a:t>
                      </a:r>
                      <a:endParaRPr lang="ko-KR" altLang="ko-KR" sz="900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C16CC62-9BA6-427F-8701-89C692C60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35062"/>
              </p:ext>
            </p:extLst>
          </p:nvPr>
        </p:nvGraphicFramePr>
        <p:xfrm>
          <a:off x="8555147" y="2172501"/>
          <a:ext cx="1932636" cy="803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2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304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Advertising(</a:t>
                      </a:r>
                      <a:r>
                        <a:rPr lang="ko-KR" altLang="en-US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광고</a:t>
                      </a:r>
                      <a:r>
                        <a:rPr lang="en-US" altLang="ko-KR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) </a:t>
                      </a:r>
                      <a:r>
                        <a:rPr lang="ko-KR" altLang="en-US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버튼을 클릭 했을 때 </a:t>
                      </a:r>
                      <a:r>
                        <a:rPr lang="ko-KR" altLang="en-US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제작자 사이트</a:t>
                      </a:r>
                      <a:r>
                        <a:rPr lang="ko-KR" altLang="en-US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로 이동 </a:t>
                      </a:r>
                      <a:endParaRPr lang="ko-KR" sz="14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9BDE05D6-8E0A-474B-AD0F-DCDB2D977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780" y="1731963"/>
            <a:ext cx="916120" cy="1530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31457EA-DB48-4856-9A89-726D8AA39D69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4E71AEC-7584-4B1E-853F-761500C60C94}"/>
              </a:ext>
            </a:extLst>
          </p:cNvPr>
          <p:cNvSpPr/>
          <p:nvPr/>
        </p:nvSpPr>
        <p:spPr>
          <a:xfrm>
            <a:off x="10407051" y="6091118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1BBC7BF3-7125-4F22-B766-0DE59FF5A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5" b="5076"/>
          <a:stretch/>
        </p:blipFill>
        <p:spPr>
          <a:xfrm>
            <a:off x="145141" y="1814700"/>
            <a:ext cx="2583101" cy="39614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 흐름도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8850" y="638810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6648450"/>
            <a:ext cx="26955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9255" y="1385167"/>
            <a:ext cx="3289300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BCDEE3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음식 선택 화면</a:t>
            </a:r>
          </a:p>
        </p:txBody>
      </p:sp>
      <p:pic>
        <p:nvPicPr>
          <p:cNvPr id="5124" name="Picture 4" descr="C:\Users\ojs45\Downloads\unname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73" y="1130369"/>
            <a:ext cx="1644650" cy="72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49846" y="1402942"/>
            <a:ext cx="2247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앱인벤터에서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전역변수 초기화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06" y="1313274"/>
            <a:ext cx="2643187" cy="44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23" y="2038076"/>
            <a:ext cx="2777332" cy="163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아래쪽 화살표 21"/>
          <p:cNvSpPr/>
          <p:nvPr/>
        </p:nvSpPr>
        <p:spPr>
          <a:xfrm rot="16200000">
            <a:off x="4697314" y="1259560"/>
            <a:ext cx="365029" cy="5400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55841"/>
              </p:ext>
            </p:extLst>
          </p:nvPr>
        </p:nvGraphicFramePr>
        <p:xfrm>
          <a:off x="6278217" y="2221632"/>
          <a:ext cx="2449925" cy="1265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651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만약</a:t>
                      </a:r>
                      <a:r>
                        <a:rPr lang="en-US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(if) </a:t>
                      </a:r>
                      <a:r>
                        <a:rPr lang="ko-KR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체크박스의 체크여부가 </a:t>
                      </a:r>
                      <a:r>
                        <a:rPr lang="ko-KR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참</a:t>
                      </a:r>
                      <a:r>
                        <a:rPr lang="en-US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(true)</a:t>
                      </a:r>
                      <a:r>
                        <a:rPr lang="ko-KR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이라면 전역변수 </a:t>
                      </a:r>
                      <a:r>
                        <a:rPr lang="ko-KR" altLang="en-US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음식리스트</a:t>
                      </a:r>
                      <a:r>
                        <a:rPr lang="ko-KR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에  항목을 추가</a:t>
                      </a:r>
                      <a:r>
                        <a:rPr lang="ko-KR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하고 만약</a:t>
                      </a:r>
                      <a:r>
                        <a:rPr lang="en-US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(if) </a:t>
                      </a:r>
                      <a:r>
                        <a:rPr lang="ko-KR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체크박스의 체크여부가 </a:t>
                      </a:r>
                      <a:r>
                        <a:rPr lang="ko-KR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거짓</a:t>
                      </a:r>
                      <a:r>
                        <a:rPr lang="en-US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(false)</a:t>
                      </a:r>
                      <a:r>
                        <a:rPr lang="ko-KR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일</a:t>
                      </a:r>
                      <a:r>
                        <a:rPr lang="en-US" altLang="ko-KR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경우 전역 변수 </a:t>
                      </a:r>
                      <a:r>
                        <a:rPr lang="ko-KR" altLang="en-US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음식리스트</a:t>
                      </a:r>
                      <a:r>
                        <a:rPr lang="ko-KR" altLang="en-US" sz="1050" u="sng" kern="100" baseline="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05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에 항목 을 삭제</a:t>
                      </a:r>
                      <a:r>
                        <a:rPr lang="ko-KR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한다</a:t>
                      </a:r>
                      <a:r>
                        <a:rPr lang="en-US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.</a:t>
                      </a:r>
                      <a:endParaRPr lang="ko-KR" sz="8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2842227" y="1369126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42226" y="2404550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263244"/>
              </p:ext>
            </p:extLst>
          </p:nvPr>
        </p:nvGraphicFramePr>
        <p:xfrm>
          <a:off x="7999879" y="3700225"/>
          <a:ext cx="4105704" cy="1139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5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929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결과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오늘은 뭐 마실까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?)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을 클릭했을 때 체크박스에서 참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(true) 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값이 된</a:t>
                      </a:r>
                      <a:r>
                        <a:rPr lang="en-US" alt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리스트로만 구성된 전역변수 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음식리스트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에서 </a:t>
                      </a:r>
                      <a:r>
                        <a:rPr 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임의의 항목을</a:t>
                      </a:r>
                      <a:r>
                        <a:rPr lang="en-US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1</a:t>
                      </a:r>
                      <a:r>
                        <a:rPr 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가지</a:t>
                      </a:r>
                      <a:r>
                        <a:rPr lang="en-US" alt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선택</a:t>
                      </a:r>
                      <a:r>
                        <a:rPr lang="en-US" alt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하게 된다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(Random)  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그</a:t>
                      </a:r>
                      <a:r>
                        <a:rPr lang="en-US" alt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다음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Food_Results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(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 결과화면</a:t>
                      </a:r>
                      <a:r>
                        <a:rPr lang="en-US" alt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으로 화면 넘어간다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.</a:t>
                      </a:r>
                      <a:endParaRPr 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50344" y="702744"/>
            <a:ext cx="361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FOOD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</a:t>
            </a:r>
            <a:r>
              <a: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클릭했을시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452021"/>
              </p:ext>
            </p:extLst>
          </p:nvPr>
        </p:nvGraphicFramePr>
        <p:xfrm>
          <a:off x="9907193" y="1172277"/>
          <a:ext cx="2112147" cy="11544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44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음식리스트</a:t>
                      </a:r>
                      <a:r>
                        <a:rPr lang="ko-KR" altLang="en-US" sz="1200" kern="100" baseline="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라는 비어있는 리스트형식의 전역변수를 </a:t>
                      </a:r>
                      <a:r>
                        <a:rPr lang="ko-KR" altLang="en-US" sz="12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앱인벤터에서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만들고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FoodList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 리스트</a:t>
                      </a:r>
                      <a:r>
                        <a:rPr lang="en-US" alt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실행</a:t>
                      </a:r>
                      <a:r>
                        <a:rPr lang="en-US" alt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시 초기화를 한다</a:t>
                      </a:r>
                      <a:endParaRPr lang="ko-KR" sz="1000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898998" y="3069012"/>
            <a:ext cx="270671" cy="3082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086101" y="1873419"/>
            <a:ext cx="279399" cy="2794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350144" y="5520894"/>
            <a:ext cx="271181" cy="209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FED6A1-735A-4C47-BF02-0738AFE70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3767" y="3687341"/>
            <a:ext cx="4487388" cy="9526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DA0C747-03C3-486D-8C76-D48122188C1D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A648DAF-977B-4670-AA12-F465CF0AEEE2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DE1C7-7B56-4281-B428-70BEEEEA2787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753ADF-7D3A-4F0D-A294-259793503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965" y="4839519"/>
            <a:ext cx="3016560" cy="1913705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E98AD8F0-DFDC-4F45-B8D6-EA458556342E}"/>
              </a:ext>
            </a:extLst>
          </p:cNvPr>
          <p:cNvSpPr/>
          <p:nvPr/>
        </p:nvSpPr>
        <p:spPr>
          <a:xfrm>
            <a:off x="2571046" y="5050850"/>
            <a:ext cx="271181" cy="209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AA89C40-DE25-4375-AAE9-BAEC767800BB}"/>
              </a:ext>
            </a:extLst>
          </p:cNvPr>
          <p:cNvSpPr/>
          <p:nvPr/>
        </p:nvSpPr>
        <p:spPr>
          <a:xfrm>
            <a:off x="2842225" y="5333965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842226" y="3884676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86CC687-6AC9-4C68-8BC9-3EEB4164A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938798"/>
              </p:ext>
            </p:extLst>
          </p:nvPr>
        </p:nvGraphicFramePr>
        <p:xfrm>
          <a:off x="6605092" y="5543472"/>
          <a:ext cx="4105704" cy="8414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5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142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[</a:t>
                      </a:r>
                      <a:r>
                        <a:rPr lang="en-US" altLang="ko-KR" sz="12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Select_all_button</a:t>
                      </a:r>
                      <a:r>
                        <a:rPr lang="en-US" alt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]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을 클릭했을 때 리스트의 </a:t>
                      </a:r>
                      <a:r>
                        <a:rPr lang="ko-KR" altLang="en-US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모든 메뉴가 체크여부 값이 참으로 바뀐다</a:t>
                      </a:r>
                      <a:r>
                        <a:rPr lang="en-US" alt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.</a:t>
                      </a:r>
                      <a:r>
                        <a:rPr lang="en-US" altLang="ko-KR" sz="1200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즉 </a:t>
                      </a:r>
                      <a:r>
                        <a:rPr lang="en-US" alt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[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전체선택</a:t>
                      </a:r>
                      <a:r>
                        <a:rPr lang="en-US" alt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]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을 클릭했을 때 음식 또는 음료의 있는 모든 메뉴가 전체선택이 되도록 한다</a:t>
                      </a:r>
                      <a:r>
                        <a:rPr lang="en-US" altLang="ko-KR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.</a:t>
                      </a:r>
                      <a:r>
                        <a:rPr lang="ko-KR" altLang="en-US" sz="12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 </a:t>
                      </a:r>
                      <a:endParaRPr 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D8CDD46-41B2-41C7-9FE8-2DE54C6B05AE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8375223-CB99-4D64-B53C-3655BF6A8086}"/>
              </a:ext>
            </a:extLst>
          </p:cNvPr>
          <p:cNvSpPr/>
          <p:nvPr/>
        </p:nvSpPr>
        <p:spPr>
          <a:xfrm>
            <a:off x="10407051" y="6091118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01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1436C7FD-6618-40B8-BEC3-6D6E91FE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9" y="1818783"/>
            <a:ext cx="2189569" cy="433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 흐름도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8850" y="638810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6648450"/>
            <a:ext cx="26955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67661" y="1370978"/>
            <a:ext cx="1889504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BCDEE3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음식 결과 화면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0344" y="702744"/>
            <a:ext cx="4390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버튼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 나올까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??)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클릭했을시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74F7E3-2F2C-432B-9A07-C2FE7984D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69" y="1453371"/>
            <a:ext cx="3762761" cy="1960532"/>
          </a:xfrm>
          <a:prstGeom prst="rect">
            <a:avLst/>
          </a:prstGeom>
        </p:spPr>
      </p:pic>
      <p:sp>
        <p:nvSpPr>
          <p:cNvPr id="41" name="타원 40"/>
          <p:cNvSpPr/>
          <p:nvPr/>
        </p:nvSpPr>
        <p:spPr>
          <a:xfrm>
            <a:off x="2105635" y="3219840"/>
            <a:ext cx="181403" cy="2647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077452" y="5480987"/>
            <a:ext cx="209586" cy="255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247579" y="5925469"/>
            <a:ext cx="209586" cy="255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09848C7-DC2B-4F8C-B300-C25EF47D9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352345"/>
              </p:ext>
            </p:extLst>
          </p:nvPr>
        </p:nvGraphicFramePr>
        <p:xfrm>
          <a:off x="3458969" y="3674253"/>
          <a:ext cx="6968807" cy="2086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4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78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altLang="ko-KR" sz="11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1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Food_Results</a:t>
                      </a:r>
                      <a:endParaRPr lang="en-US" sz="11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ko-KR" altLang="en-US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설명</a:t>
                      </a:r>
                      <a:r>
                        <a:rPr lang="en-US" altLang="ko-KR" sz="105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1</a:t>
                      </a:r>
                      <a:endParaRPr lang="ko-KR" sz="9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  <a:defRPr/>
                      </a:pP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  <a:defRPr/>
                      </a:pP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Mainbt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메인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화면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을 클릭했을 때 스크린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1</a:t>
                      </a:r>
                      <a:r>
                        <a:rPr lang="en-US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메인  화면</a:t>
                      </a:r>
                      <a:r>
                        <a:rPr lang="en-US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altLang="en-US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으</a:t>
                      </a:r>
                      <a:r>
                        <a:rPr lang="ko-KR" alt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로 이동 </a:t>
                      </a:r>
                      <a:endParaRPr lang="ko-KR" altLang="ko-KR" sz="1100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7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altLang="ko-KR" sz="10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Food_Results</a:t>
                      </a: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ko-KR" altLang="en-US" sz="10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설명</a:t>
                      </a:r>
                      <a:r>
                        <a:rPr lang="en-US" altLang="ko-KR" sz="10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2</a:t>
                      </a: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000" b="1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Food_Results</a:t>
                      </a: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 결과화면</a:t>
                      </a: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의 </a:t>
                      </a:r>
                      <a:r>
                        <a:rPr lang="ko-KR" altLang="ko-KR" sz="14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뒤로 가기 버튼을 눌렀을 때</a:t>
                      </a:r>
                      <a:endParaRPr lang="en-US" altLang="ko-KR" sz="1400" b="1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400" b="1" kern="100" dirty="0">
                          <a:solidFill>
                            <a:schemeClr val="bg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en-US" altLang="ko-KR" sz="1400" b="1" kern="100" dirty="0" err="1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FoodList</a:t>
                      </a:r>
                      <a:r>
                        <a:rPr lang="en-US" altLang="ko-KR" sz="1400" b="1" kern="100" dirty="0">
                          <a:solidFill>
                            <a:schemeClr val="bg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en-US" altLang="ko-KR" sz="14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4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 선택 리스트</a:t>
                      </a:r>
                      <a:r>
                        <a:rPr lang="en-US" altLang="ko-KR" sz="14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altLang="ko-KR" sz="14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로 이동</a:t>
                      </a:r>
                      <a:endParaRPr lang="ko-KR" altLang="ko-KR" sz="1100" b="1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sz="1000" b="1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3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altLang="ko-KR" sz="10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Food_Results</a:t>
                      </a: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ko-KR" altLang="en-US" sz="10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설명</a:t>
                      </a:r>
                      <a:r>
                        <a:rPr lang="en-US" altLang="ko-KR" sz="10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3</a:t>
                      </a: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  <a:defRPr/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</a:t>
                      </a: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이미지</a:t>
                      </a: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altLang="en-US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를</a:t>
                      </a:r>
                      <a:r>
                        <a:rPr lang="ko-KR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클릭했을 경우 음식사진에 지정된</a:t>
                      </a: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URL</a:t>
                      </a:r>
                      <a:r>
                        <a:rPr lang="ko-KR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을</a:t>
                      </a: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 </a:t>
                      </a:r>
                      <a:r>
                        <a:rPr lang="ko-KR" altLang="ko-KR" sz="14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불러와서 </a:t>
                      </a:r>
                      <a:r>
                        <a:rPr lang="ko-KR" altLang="ko-KR" sz="14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식당 위치를 </a:t>
                      </a:r>
                      <a:r>
                        <a:rPr lang="ko-KR" altLang="en-US" sz="1400" b="1" u="sng" kern="100" dirty="0" err="1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엑티비티스타터</a:t>
                      </a:r>
                      <a:r>
                        <a:rPr lang="ko-KR" altLang="en-US" sz="1400" b="1" u="sng" kern="100" baseline="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altLang="ko-KR" sz="14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웹링크로 실행한다</a:t>
                      </a:r>
                      <a:endParaRPr lang="ko-KR" altLang="ko-KR" sz="1100" b="1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ko-KR" sz="1000" b="1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D754E14-6FE6-4052-90CE-66B554129731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3BD29BD-F04F-427F-8DBE-C392891C3748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E3513C-ABF6-405F-8FD9-9F7D43E15BA7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9087E67-EAE9-45CB-9E83-0A0B80F8C72E}"/>
              </a:ext>
            </a:extLst>
          </p:cNvPr>
          <p:cNvSpPr/>
          <p:nvPr/>
        </p:nvSpPr>
        <p:spPr>
          <a:xfrm>
            <a:off x="3017211" y="1534455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458F95-D6BB-4BF2-9FA3-8BDA26277163}"/>
              </a:ext>
            </a:extLst>
          </p:cNvPr>
          <p:cNvSpPr/>
          <p:nvPr/>
        </p:nvSpPr>
        <p:spPr>
          <a:xfrm>
            <a:off x="3017211" y="2090752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03C0E5-F9DB-4654-B545-46A3A30ACFAC}"/>
              </a:ext>
            </a:extLst>
          </p:cNvPr>
          <p:cNvSpPr/>
          <p:nvPr/>
        </p:nvSpPr>
        <p:spPr>
          <a:xfrm>
            <a:off x="3017211" y="2722550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8A2C751-F26F-4DFF-BCC8-5983EBD45D8D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E0FAAB5-5F99-4586-A84E-A37926EC4B41}"/>
              </a:ext>
            </a:extLst>
          </p:cNvPr>
          <p:cNvSpPr/>
          <p:nvPr/>
        </p:nvSpPr>
        <p:spPr>
          <a:xfrm>
            <a:off x="10407051" y="6091118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18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ECFB70B3-1904-4BC6-8FFC-74E09573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04" y="1929279"/>
            <a:ext cx="2189568" cy="433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 흐름도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8850" y="638810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6648450"/>
            <a:ext cx="26955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23406" y="1462606"/>
            <a:ext cx="1889504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BCDEE3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음료 결과 화면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22474"/>
              </p:ext>
            </p:extLst>
          </p:nvPr>
        </p:nvGraphicFramePr>
        <p:xfrm>
          <a:off x="3462556" y="4125208"/>
          <a:ext cx="6968807" cy="1986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4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78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altLang="ko-KR" sz="11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1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Cafe_Results</a:t>
                      </a:r>
                      <a:endParaRPr lang="en-US" sz="11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ko-KR" altLang="en-US" sz="11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설명</a:t>
                      </a:r>
                      <a:r>
                        <a:rPr lang="en-US" altLang="ko-KR" sz="11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1</a:t>
                      </a:r>
                      <a:endParaRPr 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altLang="ko-KR" sz="1200" kern="100" dirty="0" err="1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Cafe_Results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음료 결과화면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의 </a:t>
                      </a:r>
                      <a:r>
                        <a:rPr 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뒤로 가기 버튼을 눌렀을 때 </a:t>
                      </a:r>
                      <a:r>
                        <a:rPr lang="en-US" altLang="ko-KR" sz="1200" kern="100" dirty="0" err="1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CafeList</a:t>
                      </a:r>
                      <a:r>
                        <a:rPr lang="en-US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음료 선택리스트</a:t>
                      </a:r>
                      <a:r>
                        <a:rPr lang="en-US" alt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sz="12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로 이동</a:t>
                      </a:r>
                      <a:endParaRPr lang="ko-KR" sz="1200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7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altLang="ko-KR" sz="10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Cafe_Results</a:t>
                      </a: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ko-KR" altLang="en-US" sz="10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설명</a:t>
                      </a:r>
                      <a:r>
                        <a:rPr lang="en-US" altLang="ko-KR" sz="10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2</a:t>
                      </a: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200" b="1" kern="100" dirty="0" err="1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Mainbt</a:t>
                      </a:r>
                      <a:r>
                        <a:rPr lang="en-US" sz="1200" b="1" kern="100" baseline="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메인 화면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을 클릭했을 때 스크린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1</a:t>
                      </a:r>
                      <a:r>
                        <a:rPr lang="en-US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메인 화면</a:t>
                      </a:r>
                      <a:r>
                        <a:rPr lang="en-US" altLang="ko-KR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altLang="en-US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으</a:t>
                      </a:r>
                      <a:r>
                        <a:rPr lang="ko-KR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로 이동</a:t>
                      </a:r>
                      <a:endParaRPr lang="ko-KR" sz="1200" b="1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3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altLang="ko-KR" sz="10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Cafe_Results</a:t>
                      </a: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ko-KR" altLang="en-US" sz="10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설명</a:t>
                      </a:r>
                      <a:r>
                        <a:rPr lang="en-US" altLang="ko-KR" sz="10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3</a:t>
                      </a:r>
                      <a:endParaRPr lang="en-US" alt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Cafe</a:t>
                      </a: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이미지를</a:t>
                      </a:r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클릭했을 경우 음료사진에 지정된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URL</a:t>
                      </a:r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을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 </a:t>
                      </a:r>
                      <a:r>
                        <a:rPr lang="ko-KR" sz="1200" b="1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불러와서 </a:t>
                      </a:r>
                      <a:r>
                        <a:rPr lang="ko-KR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식당 위치를</a:t>
                      </a:r>
                      <a:r>
                        <a:rPr lang="en-US" altLang="ko-KR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altLang="en-US" sz="1200" b="1" u="sng" kern="100" dirty="0" err="1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액티비티스타터</a:t>
                      </a:r>
                      <a:r>
                        <a:rPr lang="ko-KR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웹</a:t>
                      </a:r>
                      <a:r>
                        <a:rPr lang="en-US" altLang="ko-KR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링크로 실행한다</a:t>
                      </a:r>
                      <a:r>
                        <a:rPr lang="en-US" altLang="ko-KR" sz="1200" b="1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.</a:t>
                      </a:r>
                      <a:endParaRPr lang="ko-KR" sz="900" b="1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2185957" y="3085060"/>
            <a:ext cx="225548" cy="2602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829570" y="5541412"/>
            <a:ext cx="209586" cy="255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306712" y="6025190"/>
            <a:ext cx="209586" cy="2555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16A12A-D342-421A-8F69-9A37B5152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556" y="1464906"/>
            <a:ext cx="4920707" cy="23999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B3851B-8B36-4AA7-9EA8-60EEA723465D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BA6CFBD-2F33-4875-8E98-2629D858952A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FD339-066E-4F5C-A6A9-D2E24C67576B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69C30E-C4DE-4C52-A8A5-D30F424D86CC}"/>
              </a:ext>
            </a:extLst>
          </p:cNvPr>
          <p:cNvSpPr/>
          <p:nvPr/>
        </p:nvSpPr>
        <p:spPr>
          <a:xfrm>
            <a:off x="2995019" y="2455295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0820411-7783-4C40-9072-05A5A1B8C01F}"/>
              </a:ext>
            </a:extLst>
          </p:cNvPr>
          <p:cNvSpPr/>
          <p:nvPr/>
        </p:nvSpPr>
        <p:spPr>
          <a:xfrm>
            <a:off x="2992751" y="3219413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F6F6FF3-E60C-46D3-9C2F-52D77C15AA36}"/>
              </a:ext>
            </a:extLst>
          </p:cNvPr>
          <p:cNvSpPr/>
          <p:nvPr/>
        </p:nvSpPr>
        <p:spPr>
          <a:xfrm>
            <a:off x="2992751" y="1719692"/>
            <a:ext cx="419173" cy="41917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D5A3B4B-B254-4F34-80F3-4AD0D779EEB7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8411B58-4487-44F4-BFB0-65498113D1DF}"/>
              </a:ext>
            </a:extLst>
          </p:cNvPr>
          <p:cNvSpPr/>
          <p:nvPr/>
        </p:nvSpPr>
        <p:spPr>
          <a:xfrm>
            <a:off x="10407051" y="6091118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64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 흐름도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8850" y="638810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6648450"/>
            <a:ext cx="26955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50343" y="702744"/>
            <a:ext cx="899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화면 이미지 </a:t>
            </a:r>
            <a:r>
              <a: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선택시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(FOOD,CAFE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 다 동일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:FOOD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함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03592" y="1658964"/>
            <a:ext cx="2179320" cy="4112662"/>
            <a:chOff x="9006840" y="1699253"/>
            <a:chExt cx="2179320" cy="3847748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6840" y="1699253"/>
              <a:ext cx="2179320" cy="3847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4989" y="2191110"/>
              <a:ext cx="2030083" cy="2783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78209"/>
              </p:ext>
            </p:extLst>
          </p:nvPr>
        </p:nvGraphicFramePr>
        <p:xfrm>
          <a:off x="2950808" y="4078343"/>
          <a:ext cx="8737600" cy="15241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9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4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4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Food_Results</a:t>
                      </a:r>
                      <a:r>
                        <a:rPr lang="en-US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 결과화면</a:t>
                      </a:r>
                      <a:r>
                        <a:rPr lang="en-US" altLang="ko-KR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endParaRPr lang="en-US" sz="14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en-US" sz="1400" kern="100" baseline="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altLang="en-US" sz="1400" kern="100" baseline="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 이미지 클릭 시</a:t>
                      </a:r>
                      <a:r>
                        <a:rPr lang="en-US" sz="1400" kern="100" dirty="0"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endParaRPr lang="ko-KR" sz="10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altLang="ko-KR" sz="1400" kern="100" dirty="0"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Food_Results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음식 결과화면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으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로 이동 되었을 때 </a:t>
                      </a:r>
                      <a:r>
                        <a:rPr lang="en-US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15</a:t>
                      </a:r>
                      <a:r>
                        <a:rPr lang="ko-KR" sz="1400" u="sng" kern="10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가지의 음식의 시작 </a:t>
                      </a:r>
                      <a:r>
                        <a:rPr lang="ko-KR" sz="1400" u="sng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값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을 가져오며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,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치킨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텍스트에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1.jpg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사진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치킨사진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을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지정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하고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</a:t>
                      </a:r>
                      <a:r>
                        <a:rPr lang="ko-KR" altLang="en-US" sz="1400" u="sng" kern="100" baseline="0" dirty="0" err="1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엑티비티스타터로</a:t>
                      </a:r>
                      <a:r>
                        <a:rPr lang="ko-KR" altLang="en-US" sz="1400" u="sng" kern="100" baseline="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 인해서 지정된 웹 링크</a:t>
                      </a:r>
                      <a:r>
                        <a:rPr lang="en-US" altLang="ko-KR" sz="1400" u="sng" kern="100" baseline="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(</a:t>
                      </a:r>
                      <a:r>
                        <a:rPr lang="ko-KR" altLang="en-US" sz="1400" u="sng" kern="100" baseline="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식당위치</a:t>
                      </a:r>
                      <a:r>
                        <a:rPr lang="en-US" altLang="ko-KR" sz="1400" u="sng" kern="100" baseline="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)</a:t>
                      </a:r>
                      <a:r>
                        <a:rPr lang="ko-KR" altLang="en-US" sz="1400" u="sng" kern="100" baseline="0" dirty="0">
                          <a:solidFill>
                            <a:srgbClr val="FFFF00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</a:rPr>
                        <a:t>가 실행하여서 지도가  켜짐</a:t>
                      </a:r>
                      <a:endParaRPr lang="en-US" altLang="ko-KR" sz="1400" u="sng" kern="100" dirty="0">
                        <a:solidFill>
                          <a:srgbClr val="FFFF00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각 음식 별로 사진 지정 반복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웹 링크는 모바일 기기 지정 기본 웹 브라우저를 통해서 네이버지도로 연결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 됨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HY그래픽M" panose="02030600000101010101" pitchFamily="18" charset="-127"/>
                          <a:ea typeface="HY그래픽M" panose="02030600000101010101" pitchFamily="18" charset="-127"/>
                          <a:cs typeface="Times New Roman"/>
                        </a:rPr>
                        <a:t>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HY그래픽M" panose="02030600000101010101" pitchFamily="18" charset="-127"/>
                        <a:ea typeface="HY그래픽M" panose="02030600000101010101" pitchFamily="18" charset="-127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87FF5BE-851B-4F6D-8F8C-BF780CD47BF8}"/>
              </a:ext>
            </a:extLst>
          </p:cNvPr>
          <p:cNvSpPr txBox="1"/>
          <p:nvPr/>
        </p:nvSpPr>
        <p:spPr>
          <a:xfrm>
            <a:off x="875104" y="1229863"/>
            <a:ext cx="1889504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BCDEE3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웹 링크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591B1D-0DDF-4A20-9E52-D9F1CAED7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808" y="2113674"/>
            <a:ext cx="8737600" cy="15718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5EECBC-509B-47E2-B9B2-4E096B2A5294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E15351D-7D2A-4773-A860-9C529AF34D30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34C1B2-6D80-450D-960D-E805C1C27BBA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F0E5C71-59AB-4A33-9DC0-C2DCBDDF058E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F351E1-651F-46F1-8B28-2F9BA3D8DFF5}"/>
              </a:ext>
            </a:extLst>
          </p:cNvPr>
          <p:cNvSpPr/>
          <p:nvPr/>
        </p:nvSpPr>
        <p:spPr>
          <a:xfrm>
            <a:off x="10407051" y="6091118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4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사무실에 적용한 파란색">
            <a:extLst>
              <a:ext uri="{FF2B5EF4-FFF2-40B4-BE49-F238E27FC236}">
                <a16:creationId xmlns:a16="http://schemas.microsoft.com/office/drawing/2014/main" id="{DB97FD14-4E1E-4AD0-9F2B-B10242BF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96" y="0"/>
            <a:ext cx="63151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10705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58025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788486" y="1467711"/>
            <a:ext cx="2519028" cy="3935936"/>
            <a:chOff x="3504284" y="950578"/>
            <a:chExt cx="2519028" cy="3935936"/>
          </a:xfrm>
          <a:solidFill>
            <a:schemeClr val="accent4">
              <a:lumMod val="50000"/>
            </a:schemeClr>
          </a:solidFill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3744623" y="4886514"/>
              <a:ext cx="203835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545E26C-547B-4515-933F-7DC40CC7672A}"/>
                </a:ext>
              </a:extLst>
            </p:cNvPr>
            <p:cNvSpPr/>
            <p:nvPr/>
          </p:nvSpPr>
          <p:spPr>
            <a:xfrm>
              <a:off x="3504284" y="950578"/>
              <a:ext cx="2519028" cy="37588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9C1C11-0397-4105-84F7-A55C1901835A}"/>
                </a:ext>
              </a:extLst>
            </p:cNvPr>
            <p:cNvSpPr txBox="1"/>
            <p:nvPr/>
          </p:nvSpPr>
          <p:spPr>
            <a:xfrm flipH="1">
              <a:off x="3567061" y="985729"/>
              <a:ext cx="81932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003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1" name="그래픽 147">
            <a:extLst>
              <a:ext uri="{FF2B5EF4-FFF2-40B4-BE49-F238E27FC236}">
                <a16:creationId xmlns:a16="http://schemas.microsoft.com/office/drawing/2014/main" id="{9584BDD8-23D3-4B6F-B3B6-D291D568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06" y="116621"/>
            <a:ext cx="524086" cy="679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B429F1-B985-4ABA-88F6-E5B55707CE48}"/>
              </a:ext>
            </a:extLst>
          </p:cNvPr>
          <p:cNvSpPr txBox="1"/>
          <p:nvPr/>
        </p:nvSpPr>
        <p:spPr>
          <a:xfrm>
            <a:off x="2028825" y="2746952"/>
            <a:ext cx="176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로드맵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교수님께</a:t>
            </a:r>
          </a:p>
        </p:txBody>
      </p:sp>
    </p:spTree>
    <p:extLst>
      <p:ext uri="{BB962C8B-B14F-4D97-AF65-F5344CB8AC3E}">
        <p14:creationId xmlns:p14="http://schemas.microsoft.com/office/powerpoint/2010/main" val="2281256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4C3DD-B6B0-4F20-9DA8-BBEAD434D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B6A9B-86B1-4B05-9439-9CAA9881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61B4E4-659C-4189-AA8F-B2866BE928CA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D070E-FA70-4E95-8A53-92A4AA722C4B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로드맵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D1B8D-93B1-4380-8AE6-66197EB9ED6D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88377ED-E9F1-42FE-8E16-37F006B5F41F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C5454-AFC3-4F33-9796-CE6BF0C50BC3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56299C6-BEB5-45EF-B7E1-AA7A81C5992C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</p:spTree>
    <p:extLst>
      <p:ext uri="{BB962C8B-B14F-4D97-AF65-F5344CB8AC3E}">
        <p14:creationId xmlns:p14="http://schemas.microsoft.com/office/powerpoint/2010/main" val="540981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278628" y="3075056"/>
            <a:ext cx="5673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과제를 하면서 교수님께</a:t>
            </a:r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384" y="6664878"/>
            <a:ext cx="2085975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9564B0-BCEF-42F2-8B4F-6D81AE4C277E}"/>
              </a:ext>
            </a:extLst>
          </p:cNvPr>
          <p:cNvSpPr txBox="1"/>
          <p:nvPr/>
        </p:nvSpPr>
        <p:spPr>
          <a:xfrm flipH="1">
            <a:off x="2027432" y="222670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2913176" y="2921168"/>
            <a:ext cx="6903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너희들은 음식 관련 하지마라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…. ”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라고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후배님들에게 전해주세요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….                  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881563" y="1646306"/>
            <a:ext cx="2225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chemeClr val="bg1"/>
                </a:solidFill>
              </a:rPr>
              <a:t>오정석 </a:t>
            </a:r>
            <a:endParaRPr lang="en-US" altLang="ko-KR" sz="4000" i="1" dirty="0">
              <a:solidFill>
                <a:schemeClr val="bg1"/>
              </a:solidFill>
            </a:endParaRPr>
          </a:p>
          <a:p>
            <a:pPr algn="ctr"/>
            <a:endParaRPr lang="ko-KR" altLang="en-US" sz="4000" i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63" y="6635750"/>
            <a:ext cx="2085975" cy="22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45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13198" y="848029"/>
            <a:ext cx="3020293" cy="4637784"/>
            <a:chOff x="839881" y="937220"/>
            <a:chExt cx="2571923" cy="394929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1080220" y="4886514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7100B8-8C44-4182-BB3F-F98A768C7E16}"/>
                </a:ext>
              </a:extLst>
            </p:cNvPr>
            <p:cNvSpPr txBox="1"/>
            <p:nvPr/>
          </p:nvSpPr>
          <p:spPr>
            <a:xfrm flipH="1">
              <a:off x="923787" y="937220"/>
              <a:ext cx="2488017" cy="340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001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B654C19-A88D-4260-A0B6-7D701D3722FB}"/>
                </a:ext>
              </a:extLst>
            </p:cNvPr>
            <p:cNvSpPr/>
            <p:nvPr/>
          </p:nvSpPr>
          <p:spPr>
            <a:xfrm>
              <a:off x="839881" y="1350688"/>
              <a:ext cx="2519028" cy="33587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앱</a:t>
              </a:r>
              <a:r>
                <a:rPr lang="ko-KR" altLang="en-US" sz="2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이름</a:t>
              </a:r>
              <a:endPara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개발 환경</a:t>
              </a:r>
              <a:endPara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endPara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490431" y="848029"/>
            <a:ext cx="2958177" cy="4606611"/>
            <a:chOff x="3504284" y="937220"/>
            <a:chExt cx="2519028" cy="3949294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3744623" y="4886514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9C1C11-0397-4105-84F7-A55C1901835A}"/>
                </a:ext>
              </a:extLst>
            </p:cNvPr>
            <p:cNvSpPr txBox="1"/>
            <p:nvPr/>
          </p:nvSpPr>
          <p:spPr>
            <a:xfrm flipH="1">
              <a:off x="3539839" y="937220"/>
              <a:ext cx="819325" cy="340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002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45E26C-547B-4515-933F-7DC40CC7672A}"/>
                </a:ext>
              </a:extLst>
            </p:cNvPr>
            <p:cNvSpPr/>
            <p:nvPr/>
          </p:nvSpPr>
          <p:spPr>
            <a:xfrm>
              <a:off x="3504284" y="1350688"/>
              <a:ext cx="2519028" cy="335870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스크린 구성</a:t>
              </a:r>
              <a:endPara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시스템 흐름도</a:t>
              </a:r>
              <a:endPara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126634" y="848028"/>
            <a:ext cx="3009811" cy="4637785"/>
            <a:chOff x="6155891" y="937220"/>
            <a:chExt cx="2562997" cy="394929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6409026" y="4886514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C0C3CA-3232-4C91-8F8E-5636A51CC28A}"/>
                </a:ext>
              </a:extLst>
            </p:cNvPr>
            <p:cNvSpPr txBox="1"/>
            <p:nvPr/>
          </p:nvSpPr>
          <p:spPr>
            <a:xfrm flipH="1">
              <a:off x="6155891" y="937220"/>
              <a:ext cx="819325" cy="340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003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C5DABC-6DB6-478C-AE19-1CFA204533A6}"/>
                </a:ext>
              </a:extLst>
            </p:cNvPr>
            <p:cNvSpPr/>
            <p:nvPr/>
          </p:nvSpPr>
          <p:spPr>
            <a:xfrm>
              <a:off x="6199860" y="1350688"/>
              <a:ext cx="2519028" cy="335870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225" y="6348846"/>
            <a:ext cx="20097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8" name="그래픽 147">
            <a:extLst>
              <a:ext uri="{FF2B5EF4-FFF2-40B4-BE49-F238E27FC236}">
                <a16:creationId xmlns:a16="http://schemas.microsoft.com/office/drawing/2014/main" id="{D1E9A665-4377-4336-A0CB-595CEFD30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78794" y="648999"/>
            <a:ext cx="521100" cy="675801"/>
          </a:xfrm>
          <a:prstGeom prst="rect">
            <a:avLst/>
          </a:prstGeom>
        </p:spPr>
      </p:pic>
      <p:pic>
        <p:nvPicPr>
          <p:cNvPr id="19" name="그래픽 147">
            <a:extLst>
              <a:ext uri="{FF2B5EF4-FFF2-40B4-BE49-F238E27FC236}">
                <a16:creationId xmlns:a16="http://schemas.microsoft.com/office/drawing/2014/main" id="{57893B98-67C6-49AA-8C82-00132FB4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148413" y="648998"/>
            <a:ext cx="521100" cy="675801"/>
          </a:xfrm>
          <a:prstGeom prst="rect">
            <a:avLst/>
          </a:prstGeom>
        </p:spPr>
      </p:pic>
      <p:pic>
        <p:nvPicPr>
          <p:cNvPr id="20" name="그래픽 147">
            <a:extLst>
              <a:ext uri="{FF2B5EF4-FFF2-40B4-BE49-F238E27FC236}">
                <a16:creationId xmlns:a16="http://schemas.microsoft.com/office/drawing/2014/main" id="{22FA9991-B18E-4F45-9E34-0B9269D1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42863" y="710182"/>
            <a:ext cx="521100" cy="675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15C381-EA81-4358-8FC0-F171C195A283}"/>
              </a:ext>
            </a:extLst>
          </p:cNvPr>
          <p:cNvSpPr txBox="1"/>
          <p:nvPr/>
        </p:nvSpPr>
        <p:spPr>
          <a:xfrm>
            <a:off x="8277457" y="2731733"/>
            <a:ext cx="176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로드맵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교수님께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288431-A41D-48BE-8F17-0237AC62BCFC}"/>
              </a:ext>
            </a:extLst>
          </p:cNvPr>
          <p:cNvSpPr/>
          <p:nvPr/>
        </p:nvSpPr>
        <p:spPr>
          <a:xfrm>
            <a:off x="10357629" y="6090626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2913176" y="2921168"/>
            <a:ext cx="6903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 활용하고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잘 만드는 사람 있으면 무조건 데리고 와라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...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라고 후배님들 에게 전해주세요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….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교수님 사랑해요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              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881563" y="1646306"/>
            <a:ext cx="2225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chemeClr val="bg1"/>
                </a:solidFill>
              </a:rPr>
              <a:t>김  솔 </a:t>
            </a:r>
            <a:endParaRPr lang="en-US" altLang="ko-KR" sz="4000" i="1" dirty="0">
              <a:solidFill>
                <a:schemeClr val="bg1"/>
              </a:solidFill>
            </a:endParaRPr>
          </a:p>
          <a:p>
            <a:pPr algn="ctr"/>
            <a:endParaRPr lang="ko-KR" altLang="en-US" sz="4000" i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63" y="6635750"/>
            <a:ext cx="2085975" cy="22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00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2913176" y="2921168"/>
            <a:ext cx="6903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“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과제 폭탄 사랑해요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교수님ㅎㅎ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정말이에요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!</a:t>
            </a: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ppt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노예가 된 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… ”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881563" y="1646306"/>
            <a:ext cx="2225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chemeClr val="bg1"/>
                </a:solidFill>
              </a:rPr>
              <a:t>김세윤 </a:t>
            </a:r>
            <a:endParaRPr lang="en-US" altLang="ko-KR" sz="4000" i="1" dirty="0">
              <a:solidFill>
                <a:schemeClr val="bg1"/>
              </a:solidFill>
            </a:endParaRPr>
          </a:p>
          <a:p>
            <a:pPr algn="ctr"/>
            <a:endParaRPr lang="ko-KR" altLang="en-US" sz="4000" i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63" y="6635750"/>
            <a:ext cx="2085975" cy="22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02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995739" y="2205622"/>
            <a:ext cx="209384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48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</a:t>
            </a:r>
            <a:endParaRPr lang="en-US" altLang="ko-KR" sz="48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</a:t>
            </a:r>
            <a:endParaRPr lang="en-US" altLang="ko-KR" sz="36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중간과제</a:t>
            </a:r>
            <a:endParaRPr lang="en-US" altLang="ko-KR" sz="44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10147941" y="5951463"/>
            <a:ext cx="19800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    솔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201711019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김세윤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202027009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오정석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201727019</a:t>
            </a:r>
          </a:p>
          <a:p>
            <a:pPr algn="ctr"/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래픽 147">
            <a:extLst>
              <a:ext uri="{FF2B5EF4-FFF2-40B4-BE49-F238E27FC236}">
                <a16:creationId xmlns:a16="http://schemas.microsoft.com/office/drawing/2014/main" id="{99F7E5AC-B4AC-40EE-A73D-E3F3484B4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297" y="2542047"/>
            <a:ext cx="1045857" cy="1356346"/>
          </a:xfrm>
          <a:prstGeom prst="rect">
            <a:avLst/>
          </a:prstGeom>
        </p:spPr>
      </p:pic>
      <p:pic>
        <p:nvPicPr>
          <p:cNvPr id="10" name="그래픽 147">
            <a:extLst>
              <a:ext uri="{FF2B5EF4-FFF2-40B4-BE49-F238E27FC236}">
                <a16:creationId xmlns:a16="http://schemas.microsoft.com/office/drawing/2014/main" id="{B7ACC8DA-7CD2-411A-B30E-C6230C7C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1846" y="2542047"/>
            <a:ext cx="1045857" cy="1356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15BA6E-A1BE-41D7-81D3-D2560292862E}"/>
              </a:ext>
            </a:extLst>
          </p:cNvPr>
          <p:cNvSpPr txBox="1"/>
          <p:nvPr/>
        </p:nvSpPr>
        <p:spPr>
          <a:xfrm>
            <a:off x="4299436" y="4294435"/>
            <a:ext cx="3593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9962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106358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579632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821049" y="1475732"/>
            <a:ext cx="2519029" cy="3928512"/>
            <a:chOff x="839880" y="958002"/>
            <a:chExt cx="2519029" cy="3928512"/>
          </a:xfrm>
          <a:solidFill>
            <a:schemeClr val="accent4"/>
          </a:solidFill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1080220" y="4886514"/>
              <a:ext cx="203835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7100B8-8C44-4182-BB3F-F98A768C7E16}"/>
                </a:ext>
              </a:extLst>
            </p:cNvPr>
            <p:cNvSpPr txBox="1"/>
            <p:nvPr/>
          </p:nvSpPr>
          <p:spPr>
            <a:xfrm flipH="1">
              <a:off x="839880" y="958002"/>
              <a:ext cx="251902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001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B654C19-A88D-4260-A0B6-7D701D3722FB}"/>
                </a:ext>
              </a:extLst>
            </p:cNvPr>
            <p:cNvSpPr/>
            <p:nvPr/>
          </p:nvSpPr>
          <p:spPr>
            <a:xfrm>
              <a:off x="839881" y="1350688"/>
              <a:ext cx="2519028" cy="3358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3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앱</a:t>
              </a:r>
              <a:r>
                <a:rPr lang="ko-KR" altLang="en-US" sz="3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이름</a:t>
              </a:r>
              <a:endParaRPr lang="en-US" altLang="ko-KR" sz="3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3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3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개발 환경</a:t>
              </a:r>
              <a:endParaRPr lang="en-US" altLang="ko-KR" sz="3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endParaRPr lang="en-US" altLang="ko-KR" sz="3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3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6" name="그래픽 147">
            <a:extLst>
              <a:ext uri="{FF2B5EF4-FFF2-40B4-BE49-F238E27FC236}">
                <a16:creationId xmlns:a16="http://schemas.microsoft.com/office/drawing/2014/main" id="{D3E69DD6-4B98-4D66-AC0B-8C8E3D9A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6" y="134235"/>
            <a:ext cx="536379" cy="6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앱</a:t>
            </a:r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이름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116492" y="6504709"/>
            <a:ext cx="2075508" cy="330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27862" y="2095445"/>
            <a:ext cx="7096992" cy="3152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4840" y="2790092"/>
            <a:ext cx="6515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</a:rPr>
              <a:t>뭐 먹지</a:t>
            </a:r>
            <a:r>
              <a:rPr lang="en-US" altLang="ko-KR" sz="2400" dirty="0">
                <a:solidFill>
                  <a:schemeClr val="bg1"/>
                </a:solidFill>
              </a:rPr>
              <a:t>??”</a:t>
            </a:r>
            <a:r>
              <a:rPr lang="ko-KR" altLang="en-US" sz="2400" dirty="0">
                <a:solidFill>
                  <a:schemeClr val="bg1"/>
                </a:solidFill>
              </a:rPr>
              <a:t>라는 생각보다는 이 앱을 사용을 하면서  </a:t>
            </a:r>
            <a:r>
              <a:rPr lang="en-US" altLang="ko-KR" sz="2400" u="sng" dirty="0">
                <a:solidFill>
                  <a:schemeClr val="bg1"/>
                </a:solidFill>
                <a:highlight>
                  <a:srgbClr val="6497B1"/>
                </a:highlight>
              </a:rPr>
              <a:t>“</a:t>
            </a:r>
            <a:r>
              <a:rPr lang="ko-KR" altLang="en-US" sz="2400" u="sng" dirty="0">
                <a:solidFill>
                  <a:schemeClr val="bg1"/>
                </a:solidFill>
                <a:highlight>
                  <a:srgbClr val="6497B1"/>
                </a:highlight>
              </a:rPr>
              <a:t>오늘은 뭐가 나올까</a:t>
            </a:r>
            <a:r>
              <a:rPr lang="en-US" altLang="ko-KR" sz="2400" u="sng" dirty="0">
                <a:solidFill>
                  <a:schemeClr val="bg1"/>
                </a:solidFill>
                <a:highlight>
                  <a:srgbClr val="6497B1"/>
                </a:highlight>
              </a:rPr>
              <a:t>??”</a:t>
            </a:r>
            <a:r>
              <a:rPr lang="ko-KR" altLang="en-US" sz="2400" dirty="0">
                <a:solidFill>
                  <a:schemeClr val="bg1"/>
                </a:solidFill>
              </a:rPr>
              <a:t>라는 생각을 사용자 분들이 가질 수 있도록 </a:t>
            </a:r>
            <a:r>
              <a:rPr lang="en-US" altLang="ko-KR" sz="2400" u="sng" dirty="0">
                <a:solidFill>
                  <a:schemeClr val="bg1"/>
                </a:solidFill>
                <a:highlight>
                  <a:srgbClr val="6497B1"/>
                </a:highlight>
              </a:rPr>
              <a:t>“</a:t>
            </a:r>
            <a:r>
              <a:rPr lang="ko-KR" altLang="en-US" sz="2400" u="sng" dirty="0">
                <a:solidFill>
                  <a:schemeClr val="bg1"/>
                </a:solidFill>
                <a:highlight>
                  <a:srgbClr val="6497B1"/>
                </a:highlight>
              </a:rPr>
              <a:t>오늘은 뭐가 나올까 </a:t>
            </a:r>
            <a:r>
              <a:rPr lang="en-US" altLang="ko-KR" sz="2400" u="sng" dirty="0">
                <a:solidFill>
                  <a:schemeClr val="bg1"/>
                </a:solidFill>
                <a:highlight>
                  <a:srgbClr val="6497B1"/>
                </a:highlight>
              </a:rPr>
              <a:t>??”</a:t>
            </a:r>
            <a:r>
              <a:rPr lang="ko-KR" altLang="en-US" sz="2400" dirty="0">
                <a:solidFill>
                  <a:schemeClr val="bg1"/>
                </a:solidFill>
              </a:rPr>
              <a:t>라는 이름으로 결정했습니다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0982" y="2219626"/>
            <a:ext cx="592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chemeClr val="bg1"/>
                </a:solidFill>
              </a:rPr>
              <a:t>이름 </a:t>
            </a:r>
            <a:r>
              <a:rPr lang="en-US" altLang="ko-KR" sz="2800" b="1" u="sng" dirty="0">
                <a:solidFill>
                  <a:schemeClr val="bg1"/>
                </a:solidFill>
              </a:rPr>
              <a:t>:  </a:t>
            </a:r>
            <a:r>
              <a:rPr lang="ko-KR" altLang="en-US" sz="2800" b="1" u="sng" dirty="0">
                <a:solidFill>
                  <a:schemeClr val="bg1"/>
                </a:solidFill>
              </a:rPr>
              <a:t>오늘은 뭐가 나올까</a:t>
            </a:r>
            <a:r>
              <a:rPr lang="en-US" altLang="ko-KR" sz="2800" b="1" u="sng" dirty="0">
                <a:solidFill>
                  <a:schemeClr val="bg1"/>
                </a:solidFill>
              </a:rPr>
              <a:t>?</a:t>
            </a:r>
            <a:endParaRPr lang="ko-KR" altLang="en-US" sz="2800" b="1" u="sng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5104" y="1538132"/>
            <a:ext cx="3426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+mj-lt"/>
              </a:rPr>
              <a:t>APP ICON</a:t>
            </a:r>
            <a:endParaRPr lang="ko-KR" altLang="en-US" sz="24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95008" y="4762555"/>
            <a:ext cx="70969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    *</a:t>
            </a:r>
            <a:r>
              <a:rPr lang="ko-KR" altLang="en-US" sz="1600" dirty="0">
                <a:solidFill>
                  <a:schemeClr val="bg1"/>
                </a:solidFill>
              </a:rPr>
              <a:t>새우 로고는 개발팀 이름이 </a:t>
            </a:r>
            <a:r>
              <a:rPr lang="ko-KR" altLang="en-US" sz="1600" u="sng" dirty="0" err="1">
                <a:solidFill>
                  <a:schemeClr val="bg1"/>
                </a:solidFill>
              </a:rPr>
              <a:t>피지컬새우</a:t>
            </a:r>
            <a:r>
              <a:rPr lang="ko-KR" altLang="en-US" sz="1600" dirty="0">
                <a:solidFill>
                  <a:schemeClr val="bg1"/>
                </a:solidFill>
              </a:rPr>
              <a:t> 이기때문에 새우로 결정했습니다</a:t>
            </a:r>
            <a:r>
              <a:rPr lang="en-US" altLang="ko-KR" sz="1600" dirty="0">
                <a:solidFill>
                  <a:schemeClr val="bg1"/>
                </a:solidFill>
              </a:rPr>
              <a:t>*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2A419D-6873-4A8E-85B1-7B1735069308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앱 개발 보고서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EDD1C-BCB0-4DF7-8893-0EF5E7DBAD20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1ECF2E-7F8E-4E0B-A7D0-F6025A3E9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17" y="2097678"/>
            <a:ext cx="3466487" cy="315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4E6FD37-B1EB-4701-AF70-768421F461AD}"/>
              </a:ext>
            </a:extLst>
          </p:cNvPr>
          <p:cNvSpPr/>
          <p:nvPr/>
        </p:nvSpPr>
        <p:spPr>
          <a:xfrm>
            <a:off x="10357629" y="6090626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FA847EB-6C47-4088-8A7A-4022CC208241}"/>
              </a:ext>
            </a:extLst>
          </p:cNvPr>
          <p:cNvSpPr/>
          <p:nvPr/>
        </p:nvSpPr>
        <p:spPr>
          <a:xfrm>
            <a:off x="70358" y="80733"/>
            <a:ext cx="813959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13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714BB4-26F0-41FA-87A8-BE82CEBB4F27}"/>
              </a:ext>
            </a:extLst>
          </p:cNvPr>
          <p:cNvSpPr/>
          <p:nvPr/>
        </p:nvSpPr>
        <p:spPr>
          <a:xfrm>
            <a:off x="1090569" y="1615440"/>
            <a:ext cx="9589044" cy="44044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환경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116492" y="6504709"/>
            <a:ext cx="2075508" cy="330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684391" y="6139584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Picture 2" descr="C:\Users\ojs45\Download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88" y="2287489"/>
            <a:ext cx="4483124" cy="25509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943A26A-B18A-4BE2-8CC1-2476F9D84C33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8717A7-3750-4FDC-993A-A5B423E8E082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6CA5CD-1A0B-44E3-8A98-45178CA8C148}"/>
              </a:ext>
            </a:extLst>
          </p:cNvPr>
          <p:cNvSpPr/>
          <p:nvPr/>
        </p:nvSpPr>
        <p:spPr>
          <a:xfrm>
            <a:off x="6151259" y="1868119"/>
            <a:ext cx="3819596" cy="39186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368190" y="2091509"/>
            <a:ext cx="3192504" cy="365257"/>
            <a:chOff x="6319522" y="2039088"/>
            <a:chExt cx="3192504" cy="3652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9B534A-2364-4E75-8F23-CEEB127A7CB5}"/>
                </a:ext>
              </a:extLst>
            </p:cNvPr>
            <p:cNvSpPr/>
            <p:nvPr/>
          </p:nvSpPr>
          <p:spPr>
            <a:xfrm>
              <a:off x="6319522" y="2039088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CEFC16-DE43-4E6D-8A4D-165B305E4502}"/>
                </a:ext>
              </a:extLst>
            </p:cNvPr>
            <p:cNvSpPr txBox="1"/>
            <p:nvPr/>
          </p:nvSpPr>
          <p:spPr>
            <a:xfrm>
              <a:off x="7099186" y="2065791"/>
              <a:ext cx="24128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 Inventor(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</a:t>
              </a:r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인벤터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68190" y="2708066"/>
            <a:ext cx="1320197" cy="357294"/>
            <a:chOff x="6319522" y="2434296"/>
            <a:chExt cx="1320197" cy="35729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420E31-9BA2-4E79-B455-6F554E68B140}"/>
                </a:ext>
              </a:extLst>
            </p:cNvPr>
            <p:cNvSpPr/>
            <p:nvPr/>
          </p:nvSpPr>
          <p:spPr>
            <a:xfrm>
              <a:off x="6319522" y="2434296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 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3ADDD4-BED3-4B89-8DC5-7A9945B7FAB8}"/>
                </a:ext>
              </a:extLst>
            </p:cNvPr>
            <p:cNvSpPr txBox="1"/>
            <p:nvPr/>
          </p:nvSpPr>
          <p:spPr>
            <a:xfrm>
              <a:off x="7099186" y="2453036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MIT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368190" y="3276476"/>
            <a:ext cx="1806484" cy="365257"/>
            <a:chOff x="6319522" y="2039088"/>
            <a:chExt cx="1806484" cy="36525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C9B534A-2364-4E75-8F23-CEEB127A7CB5}"/>
                </a:ext>
              </a:extLst>
            </p:cNvPr>
            <p:cNvSpPr/>
            <p:nvPr/>
          </p:nvSpPr>
          <p:spPr>
            <a:xfrm>
              <a:off x="6319522" y="2039088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운영체제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CEFC16-DE43-4E6D-8A4D-165B305E4502}"/>
                </a:ext>
              </a:extLst>
            </p:cNvPr>
            <p:cNvSpPr txBox="1"/>
            <p:nvPr/>
          </p:nvSpPr>
          <p:spPr>
            <a:xfrm>
              <a:off x="7099186" y="2065791"/>
              <a:ext cx="1026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Android 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68190" y="3836992"/>
            <a:ext cx="1407913" cy="365257"/>
            <a:chOff x="6319522" y="2039088"/>
            <a:chExt cx="1407913" cy="36525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C9B534A-2364-4E75-8F23-CEEB127A7CB5}"/>
                </a:ext>
              </a:extLst>
            </p:cNvPr>
            <p:cNvSpPr/>
            <p:nvPr/>
          </p:nvSpPr>
          <p:spPr>
            <a:xfrm>
              <a:off x="6319522" y="2039088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언어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CEFC16-DE43-4E6D-8A4D-165B305E4502}"/>
                </a:ext>
              </a:extLst>
            </p:cNvPr>
            <p:cNvSpPr txBox="1"/>
            <p:nvPr/>
          </p:nvSpPr>
          <p:spPr>
            <a:xfrm>
              <a:off x="7099186" y="2065791"/>
              <a:ext cx="628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68190" y="4445163"/>
            <a:ext cx="3568569" cy="365257"/>
            <a:chOff x="6319522" y="2039088"/>
            <a:chExt cx="3568569" cy="36525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C9B534A-2364-4E75-8F23-CEEB127A7CB5}"/>
                </a:ext>
              </a:extLst>
            </p:cNvPr>
            <p:cNvSpPr/>
            <p:nvPr/>
          </p:nvSpPr>
          <p:spPr>
            <a:xfrm>
              <a:off x="6319522" y="2039088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</a:t>
              </a:r>
            </a:p>
          </p:txBody>
        </p:sp>
        <p:sp>
          <p:nvSpPr>
            <p:cNvPr id="35" name="TextBox 34">
              <a:hlinkClick r:id="rId3" action="ppaction://hlinkpres?slideindex=1&amp;slidetitle="/>
              <a:extLst>
                <a:ext uri="{FF2B5EF4-FFF2-40B4-BE49-F238E27FC236}">
                  <a16:creationId xmlns:a16="http://schemas.microsoft.com/office/drawing/2014/main" id="{16CEFC16-DE43-4E6D-8A4D-165B305E4502}"/>
                </a:ext>
              </a:extLst>
            </p:cNvPr>
            <p:cNvSpPr txBox="1"/>
            <p:nvPr/>
          </p:nvSpPr>
          <p:spPr>
            <a:xfrm>
              <a:off x="7099186" y="2065791"/>
              <a:ext cx="27889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hlinkClick r:id="rId4"/>
                </a:rPr>
                <a:t>https://appinventor.mit.edu/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68190" y="5056641"/>
            <a:ext cx="1350654" cy="365257"/>
            <a:chOff x="6319522" y="2039088"/>
            <a:chExt cx="1350654" cy="36525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C9B534A-2364-4E75-8F23-CEEB127A7CB5}"/>
                </a:ext>
              </a:extLst>
            </p:cNvPr>
            <p:cNvSpPr/>
            <p:nvPr/>
          </p:nvSpPr>
          <p:spPr>
            <a:xfrm>
              <a:off x="6319522" y="2039088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CEFC16-DE43-4E6D-8A4D-165B305E4502}"/>
                </a:ext>
              </a:extLst>
            </p:cNvPr>
            <p:cNvSpPr txBox="1"/>
            <p:nvPr/>
          </p:nvSpPr>
          <p:spPr>
            <a:xfrm>
              <a:off x="7099186" y="2065791"/>
              <a:ext cx="570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2.60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AF04B2E-78F5-48ED-B55E-BA3E77D1746E}"/>
              </a:ext>
            </a:extLst>
          </p:cNvPr>
          <p:cNvSpPr/>
          <p:nvPr/>
        </p:nvSpPr>
        <p:spPr>
          <a:xfrm>
            <a:off x="10357629" y="6090626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3A50792-9E45-41DF-82D9-1795AF7A53A4}"/>
              </a:ext>
            </a:extLst>
          </p:cNvPr>
          <p:cNvSpPr/>
          <p:nvPr/>
        </p:nvSpPr>
        <p:spPr>
          <a:xfrm>
            <a:off x="61145" y="88793"/>
            <a:ext cx="813959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25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10705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58025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788486" y="1467711"/>
            <a:ext cx="2519028" cy="3935936"/>
            <a:chOff x="3504284" y="950578"/>
            <a:chExt cx="2519028" cy="3935936"/>
          </a:xfrm>
          <a:solidFill>
            <a:schemeClr val="accent4">
              <a:lumMod val="75000"/>
            </a:schemeClr>
          </a:solidFill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3744623" y="4886514"/>
              <a:ext cx="203835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545E26C-547B-4515-933F-7DC40CC7672A}"/>
                </a:ext>
              </a:extLst>
            </p:cNvPr>
            <p:cNvSpPr/>
            <p:nvPr/>
          </p:nvSpPr>
          <p:spPr>
            <a:xfrm>
              <a:off x="3504284" y="950578"/>
              <a:ext cx="2519028" cy="37588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스크린 구성</a:t>
              </a:r>
              <a:endPara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시스템 흐름도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9C1C11-0397-4105-84F7-A55C1901835A}"/>
                </a:ext>
              </a:extLst>
            </p:cNvPr>
            <p:cNvSpPr txBox="1"/>
            <p:nvPr/>
          </p:nvSpPr>
          <p:spPr>
            <a:xfrm flipH="1">
              <a:off x="3567061" y="985729"/>
              <a:ext cx="81932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002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1" name="그래픽 147">
            <a:extLst>
              <a:ext uri="{FF2B5EF4-FFF2-40B4-BE49-F238E27FC236}">
                <a16:creationId xmlns:a16="http://schemas.microsoft.com/office/drawing/2014/main" id="{9584BDD8-23D3-4B6F-B3B6-D291D568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06" y="116621"/>
            <a:ext cx="524086" cy="67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BB92C5-EC2A-4218-9246-599238B5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133" y="6400736"/>
            <a:ext cx="2191056" cy="457264"/>
          </a:xfrm>
          <a:prstGeom prst="rect">
            <a:avLst/>
          </a:prstGeom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93701452-DDDF-4755-88C8-7884F768AF3C}"/>
              </a:ext>
            </a:extLst>
          </p:cNvPr>
          <p:cNvSpPr/>
          <p:nvPr/>
        </p:nvSpPr>
        <p:spPr>
          <a:xfrm>
            <a:off x="2726838" y="6186387"/>
            <a:ext cx="1167455" cy="3988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96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1C3C3C-0DFE-41E6-B46D-76EF21788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1" b="5886"/>
          <a:stretch/>
        </p:blipFill>
        <p:spPr>
          <a:xfrm>
            <a:off x="2722126" y="1265679"/>
            <a:ext cx="2344337" cy="44303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6468F5D-2CC1-4503-B82B-6CB1EB6C3AC2}"/>
              </a:ext>
            </a:extLst>
          </p:cNvPr>
          <p:cNvCxnSpPr>
            <a:cxnSpLocks/>
          </p:cNvCxnSpPr>
          <p:nvPr/>
        </p:nvCxnSpPr>
        <p:spPr>
          <a:xfrm>
            <a:off x="9535836" y="4919468"/>
            <a:ext cx="57922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CFC5132-E9C3-4590-8394-B66145237D5F}"/>
              </a:ext>
            </a:extLst>
          </p:cNvPr>
          <p:cNvCxnSpPr>
            <a:cxnSpLocks/>
          </p:cNvCxnSpPr>
          <p:nvPr/>
        </p:nvCxnSpPr>
        <p:spPr>
          <a:xfrm>
            <a:off x="9668350" y="2247567"/>
            <a:ext cx="57922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03EE165-99D5-4B7F-AF32-7CCFD00E71F1}"/>
              </a:ext>
            </a:extLst>
          </p:cNvPr>
          <p:cNvCxnSpPr>
            <a:cxnSpLocks/>
          </p:cNvCxnSpPr>
          <p:nvPr/>
        </p:nvCxnSpPr>
        <p:spPr>
          <a:xfrm>
            <a:off x="4974856" y="5028550"/>
            <a:ext cx="515669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0241B52-388F-47B8-BEC1-A043AB7E451C}"/>
              </a:ext>
            </a:extLst>
          </p:cNvPr>
          <p:cNvCxnSpPr>
            <a:cxnSpLocks/>
          </p:cNvCxnSpPr>
          <p:nvPr/>
        </p:nvCxnSpPr>
        <p:spPr>
          <a:xfrm flipH="1">
            <a:off x="2226931" y="5028839"/>
            <a:ext cx="476149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6FBEC0B-3380-4403-A4FA-AE16127FE97C}"/>
              </a:ext>
            </a:extLst>
          </p:cNvPr>
          <p:cNvCxnSpPr>
            <a:cxnSpLocks/>
          </p:cNvCxnSpPr>
          <p:nvPr/>
        </p:nvCxnSpPr>
        <p:spPr>
          <a:xfrm flipH="1">
            <a:off x="2204822" y="1693665"/>
            <a:ext cx="476149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4B480F-131E-4F49-BEBF-913ADDB843B1}"/>
              </a:ext>
            </a:extLst>
          </p:cNvPr>
          <p:cNvCxnSpPr>
            <a:cxnSpLocks/>
          </p:cNvCxnSpPr>
          <p:nvPr/>
        </p:nvCxnSpPr>
        <p:spPr>
          <a:xfrm flipH="1">
            <a:off x="2204822" y="3070651"/>
            <a:ext cx="476149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EE8166A7-2AB6-48A5-9D35-4C9E4A0A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900" y="604922"/>
            <a:ext cx="10602101" cy="61846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CB65B79-28A7-4DE8-9A82-0128C75BBFE5}"/>
              </a:ext>
            </a:extLst>
          </p:cNvPr>
          <p:cNvSpPr/>
          <p:nvPr/>
        </p:nvSpPr>
        <p:spPr>
          <a:xfrm>
            <a:off x="10366018" y="6090626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ADC2511-89D5-4CEA-83B3-91A587268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92" y="1177523"/>
            <a:ext cx="2380480" cy="45185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그래픽 25" descr="배지 체크 표시1">
            <a:extLst>
              <a:ext uri="{FF2B5EF4-FFF2-40B4-BE49-F238E27FC236}">
                <a16:creationId xmlns:a16="http://schemas.microsoft.com/office/drawing/2014/main" id="{6A497739-4F61-4E38-9CFD-16D1330E3F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6325" y="2819457"/>
            <a:ext cx="502391" cy="502391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2F43C14-2287-48BF-900E-C3A4EB56AD6F}"/>
              </a:ext>
            </a:extLst>
          </p:cNvPr>
          <p:cNvSpPr/>
          <p:nvPr/>
        </p:nvSpPr>
        <p:spPr>
          <a:xfrm>
            <a:off x="965447" y="2700926"/>
            <a:ext cx="1193792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43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제작자 아이콘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BD1B00-F6A8-4425-AE87-CFDC5D1E52C4}"/>
              </a:ext>
            </a:extLst>
          </p:cNvPr>
          <p:cNvSpPr txBox="1"/>
          <p:nvPr/>
        </p:nvSpPr>
        <p:spPr>
          <a:xfrm>
            <a:off x="916686" y="3042582"/>
            <a:ext cx="1453888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52" indent="-162552">
              <a:buFont typeface="Arial" panose="020B0604020202020204" pitchFamily="34" charset="0"/>
              <a:buChar char="•"/>
            </a:pP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 어플리케이션을 만든 </a:t>
            </a:r>
            <a:r>
              <a:rPr lang="ko-KR" altLang="en-US" sz="1043" b="1" dirty="0">
                <a:solidFill>
                  <a:srgbClr val="FF0000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제작자의 아이콘임</a:t>
            </a:r>
            <a:r>
              <a:rPr lang="en-US" altLang="ko-KR" sz="1043" b="1" dirty="0"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pic>
        <p:nvPicPr>
          <p:cNvPr id="44" name="그래픽 43" descr="배지 체크 표시1">
            <a:extLst>
              <a:ext uri="{FF2B5EF4-FFF2-40B4-BE49-F238E27FC236}">
                <a16:creationId xmlns:a16="http://schemas.microsoft.com/office/drawing/2014/main" id="{7D5E7D7F-BA1B-451A-9634-C3580BBA01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6024" y="1442470"/>
            <a:ext cx="502391" cy="50239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584E7A-1349-4C6A-BDB9-0A9ECE40D0F9}"/>
              </a:ext>
            </a:extLst>
          </p:cNvPr>
          <p:cNvSpPr/>
          <p:nvPr/>
        </p:nvSpPr>
        <p:spPr>
          <a:xfrm>
            <a:off x="1140878" y="1344200"/>
            <a:ext cx="1029424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광고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D80450-58D6-49FF-B642-700C9D09208E}"/>
              </a:ext>
            </a:extLst>
          </p:cNvPr>
          <p:cNvSpPr txBox="1"/>
          <p:nvPr/>
        </p:nvSpPr>
        <p:spPr>
          <a:xfrm>
            <a:off x="901210" y="1683066"/>
            <a:ext cx="1635114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52" indent="-162552">
              <a:buFont typeface="Arial" panose="020B0604020202020204" pitchFamily="34" charset="0"/>
              <a:buChar char="•"/>
            </a:pP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광고 신청자만 클릭</a:t>
            </a:r>
            <a:endParaRPr lang="en-US" altLang="ko-KR" sz="1043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62552" indent="-162552">
              <a:buFont typeface="Arial" panose="020B0604020202020204" pitchFamily="34" charset="0"/>
              <a:buChar char="•"/>
            </a:pP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클릭하면 </a:t>
            </a:r>
            <a:r>
              <a:rPr lang="ko-KR" altLang="en-US" sz="1043" b="1" dirty="0">
                <a:solidFill>
                  <a:srgbClr val="FF0000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제작자 사이트</a:t>
            </a: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로 이동</a:t>
            </a:r>
          </a:p>
        </p:txBody>
      </p:sp>
      <p:pic>
        <p:nvPicPr>
          <p:cNvPr id="48" name="그래픽 47" descr="배지 체크 표시1">
            <a:extLst>
              <a:ext uri="{FF2B5EF4-FFF2-40B4-BE49-F238E27FC236}">
                <a16:creationId xmlns:a16="http://schemas.microsoft.com/office/drawing/2014/main" id="{E83AA970-D883-4627-922A-8DF0CFC81E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6324" y="4777644"/>
            <a:ext cx="502391" cy="502391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AF64407-DA23-4A96-89A2-80C3E016ABD1}"/>
              </a:ext>
            </a:extLst>
          </p:cNvPr>
          <p:cNvSpPr/>
          <p:nvPr/>
        </p:nvSpPr>
        <p:spPr>
          <a:xfrm>
            <a:off x="975271" y="4550033"/>
            <a:ext cx="1193792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96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FOOD(</a:t>
            </a:r>
            <a:r>
              <a:rPr lang="ko-KR" altLang="en-US" sz="996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음식 버튼</a:t>
            </a:r>
            <a:r>
              <a:rPr lang="en-US" altLang="ko-KR" sz="996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endParaRPr lang="ko-KR" altLang="en-US" sz="996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ECC270-AB22-45C8-8CB2-AB45C2DD7841}"/>
              </a:ext>
            </a:extLst>
          </p:cNvPr>
          <p:cNvSpPr txBox="1"/>
          <p:nvPr/>
        </p:nvSpPr>
        <p:spPr>
          <a:xfrm>
            <a:off x="941804" y="4885532"/>
            <a:ext cx="1453888" cy="104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52" indent="-162552">
              <a:buFont typeface="Arial" panose="020B0604020202020204" pitchFamily="34" charset="0"/>
              <a:buChar char="•"/>
            </a:pP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음식을 원하는 사용자에게 추천</a:t>
            </a:r>
            <a:endParaRPr lang="en-US" altLang="ko-KR" sz="1043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62552" indent="-162552">
              <a:buFont typeface="Arial" panose="020B0604020202020204" pitchFamily="34" charset="0"/>
              <a:buChar char="•"/>
            </a:pPr>
            <a:r>
              <a:rPr lang="en-US" altLang="ko-KR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FOOD </a:t>
            </a: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버튼을 누르면 </a:t>
            </a:r>
            <a:r>
              <a:rPr lang="ko-KR" altLang="en-US" sz="1043" b="1" dirty="0">
                <a:solidFill>
                  <a:srgbClr val="FF0000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음식 선택 리스트로</a:t>
            </a:r>
            <a:r>
              <a:rPr lang="ko-KR" altLang="en-US" sz="1043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이동</a:t>
            </a:r>
            <a:endParaRPr lang="en-US" altLang="ko-KR" sz="1043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62552" indent="-162552">
              <a:buFont typeface="Arial" panose="020B0604020202020204" pitchFamily="34" charset="0"/>
              <a:buChar char="•"/>
            </a:pPr>
            <a:endParaRPr lang="en-US" altLang="ko-KR" sz="996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52" name="그래픽 51" descr="배지 체크 표시1">
            <a:extLst>
              <a:ext uri="{FF2B5EF4-FFF2-40B4-BE49-F238E27FC236}">
                <a16:creationId xmlns:a16="http://schemas.microsoft.com/office/drawing/2014/main" id="{DFD86B70-5E16-4BA8-9FAB-637ADBE8CE3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7206" y="4777355"/>
            <a:ext cx="502391" cy="502391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30D12FF-CF61-46B9-82F4-2D11875CA411}"/>
              </a:ext>
            </a:extLst>
          </p:cNvPr>
          <p:cNvSpPr/>
          <p:nvPr/>
        </p:nvSpPr>
        <p:spPr>
          <a:xfrm>
            <a:off x="5605661" y="4592782"/>
            <a:ext cx="1167455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96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CAFE(</a:t>
            </a:r>
            <a:r>
              <a:rPr lang="ko-KR" altLang="en-US" sz="996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음료 버튼</a:t>
            </a:r>
            <a:r>
              <a:rPr lang="en-US" altLang="ko-KR" sz="996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endParaRPr lang="ko-KR" altLang="en-US" sz="996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079D43-D9E3-49DA-B53B-A2B7C74DACFE}"/>
              </a:ext>
            </a:extLst>
          </p:cNvPr>
          <p:cNvSpPr txBox="1"/>
          <p:nvPr/>
        </p:nvSpPr>
        <p:spPr>
          <a:xfrm>
            <a:off x="5440906" y="4963118"/>
            <a:ext cx="1453888" cy="104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52" indent="-162552">
              <a:buFont typeface="Arial" panose="020B0604020202020204" pitchFamily="34" charset="0"/>
              <a:buChar char="•"/>
            </a:pP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음료를 원하는 사용자에게 추천</a:t>
            </a:r>
            <a:endParaRPr lang="en-US" altLang="ko-KR" sz="1043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62552" indent="-162552">
              <a:buFont typeface="Arial" panose="020B0604020202020204" pitchFamily="34" charset="0"/>
              <a:buChar char="•"/>
            </a:pPr>
            <a:r>
              <a:rPr lang="en-US" altLang="ko-KR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CAFÉ </a:t>
            </a: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버튼을 누르면 </a:t>
            </a:r>
            <a:r>
              <a:rPr lang="ko-KR" altLang="en-US" sz="1043" b="1" dirty="0">
                <a:solidFill>
                  <a:srgbClr val="FF0000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음료 선택 리스트로</a:t>
            </a:r>
            <a:r>
              <a:rPr lang="ko-KR" altLang="en-US" sz="1043" dirty="0">
                <a:solidFill>
                  <a:srgbClr val="554F4D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이동</a:t>
            </a:r>
            <a:endParaRPr lang="en-US" altLang="ko-KR" sz="1043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62552" indent="-162552">
              <a:buFont typeface="Arial" panose="020B0604020202020204" pitchFamily="34" charset="0"/>
              <a:buChar char="•"/>
            </a:pPr>
            <a:endParaRPr lang="en-US" altLang="ko-KR" sz="996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C3D14F1-D51A-44E0-8CDB-65570307B363}"/>
              </a:ext>
            </a:extLst>
          </p:cNvPr>
          <p:cNvCxnSpPr>
            <a:cxnSpLocks/>
          </p:cNvCxnSpPr>
          <p:nvPr/>
        </p:nvCxnSpPr>
        <p:spPr>
          <a:xfrm>
            <a:off x="5440906" y="3039012"/>
            <a:ext cx="146018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래픽 64" descr="배지 체크 표시1">
            <a:extLst>
              <a:ext uri="{FF2B5EF4-FFF2-40B4-BE49-F238E27FC236}">
                <a16:creationId xmlns:a16="http://schemas.microsoft.com/office/drawing/2014/main" id="{0855A36D-0188-4F35-BB99-04626D6C39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952" y="2005681"/>
            <a:ext cx="502391" cy="502391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343E455-56E6-405E-A772-9F943343CB00}"/>
              </a:ext>
            </a:extLst>
          </p:cNvPr>
          <p:cNvSpPr/>
          <p:nvPr/>
        </p:nvSpPr>
        <p:spPr>
          <a:xfrm>
            <a:off x="10359711" y="1895493"/>
            <a:ext cx="123225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43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제작자 사이트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959895-A607-4628-97D6-CC07E0C7BDE3}"/>
              </a:ext>
            </a:extLst>
          </p:cNvPr>
          <p:cNvSpPr txBox="1"/>
          <p:nvPr/>
        </p:nvSpPr>
        <p:spPr>
          <a:xfrm>
            <a:off x="10138072" y="2229261"/>
            <a:ext cx="1631216" cy="566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52" indent="-162552">
              <a:buFont typeface="Arial" panose="020B0604020202020204" pitchFamily="34" charset="0"/>
              <a:buChar char="•"/>
            </a:pP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업데이트</a:t>
            </a:r>
            <a:r>
              <a:rPr lang="en-US" altLang="ko-KR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</a:t>
            </a: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공지사항</a:t>
            </a:r>
            <a:r>
              <a:rPr lang="en-US" altLang="ko-KR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,</a:t>
            </a: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수정사항 올릴 예정</a:t>
            </a:r>
            <a:endParaRPr lang="en-US" altLang="ko-KR" sz="1043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62552" indent="-162552">
              <a:buFont typeface="Arial" panose="020B0604020202020204" pitchFamily="34" charset="0"/>
              <a:buChar char="•"/>
            </a:pPr>
            <a:endParaRPr lang="en-US" altLang="ko-KR" sz="996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70" name="그래픽 69" descr="배지 체크 표시1">
            <a:extLst>
              <a:ext uri="{FF2B5EF4-FFF2-40B4-BE49-F238E27FC236}">
                <a16:creationId xmlns:a16="http://schemas.microsoft.com/office/drawing/2014/main" id="{FDCCC84D-4182-4DAF-8B56-75B455AFDD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3461" y="4668274"/>
            <a:ext cx="502391" cy="502391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10B31BC-7406-4D60-8933-410E2DD2FC1F}"/>
              </a:ext>
            </a:extLst>
          </p:cNvPr>
          <p:cNvSpPr/>
          <p:nvPr/>
        </p:nvSpPr>
        <p:spPr>
          <a:xfrm>
            <a:off x="10138072" y="4592492"/>
            <a:ext cx="1029424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채팅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286C33-4E6B-442E-A313-DEA2289B6B3A}"/>
              </a:ext>
            </a:extLst>
          </p:cNvPr>
          <p:cNvSpPr txBox="1"/>
          <p:nvPr/>
        </p:nvSpPr>
        <p:spPr>
          <a:xfrm>
            <a:off x="9921220" y="4957743"/>
            <a:ext cx="1742721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52" indent="-162552">
              <a:buFont typeface="Arial" panose="020B0604020202020204" pitchFamily="34" charset="0"/>
              <a:buChar char="•"/>
            </a:pPr>
            <a:r>
              <a:rPr lang="ko-KR" altLang="en-US" sz="1043" b="1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광고 문의</a:t>
            </a: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채팅</a:t>
            </a:r>
            <a:endParaRPr lang="en-US" altLang="ko-KR" sz="1043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62552" indent="-162552">
              <a:buFont typeface="Arial" panose="020B0604020202020204" pitchFamily="34" charset="0"/>
              <a:buChar char="•"/>
            </a:pP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오늘은 뭐가 나올까</a:t>
            </a:r>
            <a:r>
              <a:rPr lang="en-US" altLang="ko-KR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?</a:t>
            </a:r>
            <a:r>
              <a:rPr lang="ko-KR" altLang="en-US" sz="1043" b="1" dirty="0">
                <a:solidFill>
                  <a:srgbClr val="FF0000"/>
                </a:solidFill>
                <a:highlight>
                  <a:srgbClr val="E2CBB7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앱의 문의</a:t>
            </a:r>
            <a:r>
              <a:rPr lang="ko-KR" altLang="en-US" sz="1043" b="1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043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채팅</a:t>
            </a:r>
            <a:endParaRPr lang="en-US" altLang="ko-KR" sz="1043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51E729-86E0-4101-9D7A-044C64A6E732}"/>
              </a:ext>
            </a:extLst>
          </p:cNvPr>
          <p:cNvSpPr txBox="1"/>
          <p:nvPr/>
        </p:nvSpPr>
        <p:spPr>
          <a:xfrm>
            <a:off x="1655590" y="148482"/>
            <a:ext cx="309269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75" b="1" dirty="0">
                <a:solidFill>
                  <a:schemeClr val="accent6">
                    <a:lumMod val="50000"/>
                  </a:schemeClr>
                </a:solidFill>
              </a:rPr>
              <a:t>오늘은 뭐가 나올까</a:t>
            </a:r>
            <a:r>
              <a:rPr lang="en-US" altLang="ko-KR" sz="2275" b="1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275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004C24A-10F6-4DF6-933A-6881C745BB5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84A4C4-DC23-4535-9C1B-8B5DA8956624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스크린 구성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4CE3FAD-17FB-4F8A-856E-D66154C617E3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B38388-2C6C-458C-B937-15E05F903C41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2AA2CDE-36A9-48F2-A8FD-8D1F5B191134}"/>
              </a:ext>
            </a:extLst>
          </p:cNvPr>
          <p:cNvSpPr/>
          <p:nvPr/>
        </p:nvSpPr>
        <p:spPr>
          <a:xfrm>
            <a:off x="4267513" y="280461"/>
            <a:ext cx="3044106" cy="585666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96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메인 화면</a:t>
            </a:r>
            <a:r>
              <a:rPr lang="en-US" altLang="ko-KR" sz="1896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/</a:t>
            </a:r>
            <a:r>
              <a:rPr lang="ko-KR" altLang="en-US" sz="1896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제작자 사이트</a:t>
            </a:r>
          </a:p>
        </p:txBody>
      </p:sp>
      <p:pic>
        <p:nvPicPr>
          <p:cNvPr id="81" name="그래픽 80" descr="배지 체크 표시1">
            <a:extLst>
              <a:ext uri="{FF2B5EF4-FFF2-40B4-BE49-F238E27FC236}">
                <a16:creationId xmlns:a16="http://schemas.microsoft.com/office/drawing/2014/main" id="{296BFCD8-D0EC-45FC-BCB2-0FFEC61BFD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3098" y="5382396"/>
            <a:ext cx="502391" cy="502391"/>
          </a:xfrm>
          <a:prstGeom prst="rect">
            <a:avLst/>
          </a:prstGeom>
        </p:spPr>
      </p:pic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F369C17-4DF3-4E2A-9218-2B4F09E854D5}"/>
              </a:ext>
            </a:extLst>
          </p:cNvPr>
          <p:cNvCxnSpPr>
            <a:cxnSpLocks/>
          </p:cNvCxnSpPr>
          <p:nvPr/>
        </p:nvCxnSpPr>
        <p:spPr>
          <a:xfrm flipH="1">
            <a:off x="3691109" y="5806466"/>
            <a:ext cx="170935" cy="4466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AEFB98F-72C3-49F1-9653-D5A4BB4B4CC8}"/>
              </a:ext>
            </a:extLst>
          </p:cNvPr>
          <p:cNvSpPr txBox="1"/>
          <p:nvPr/>
        </p:nvSpPr>
        <p:spPr>
          <a:xfrm>
            <a:off x="2722126" y="6155851"/>
            <a:ext cx="1453888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6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(</a:t>
            </a:r>
            <a:r>
              <a:rPr lang="ko-KR" altLang="en-US" sz="996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피드백 수정</a:t>
            </a:r>
            <a:r>
              <a:rPr lang="en-US" altLang="ko-KR" sz="996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)</a:t>
            </a:r>
          </a:p>
          <a:p>
            <a:r>
              <a:rPr lang="ko-KR" altLang="en-US" sz="996" b="1" dirty="0">
                <a:solidFill>
                  <a:srgbClr val="FF0000"/>
                </a:solidFill>
                <a:highlight>
                  <a:srgbClr val="FFFF00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버튼</a:t>
            </a:r>
            <a:r>
              <a:rPr lang="en-US" altLang="ko-KR" sz="996" b="1" dirty="0">
                <a:solidFill>
                  <a:srgbClr val="FF0000"/>
                </a:solidFill>
                <a:highlight>
                  <a:srgbClr val="FFFF00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996" b="1" dirty="0">
                <a:solidFill>
                  <a:srgbClr val="FF0000"/>
                </a:solidFill>
                <a:highlight>
                  <a:srgbClr val="FFFF00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위치 수정</a:t>
            </a:r>
            <a:r>
              <a:rPr lang="en-US" altLang="ko-KR" sz="996" b="1" dirty="0">
                <a:solidFill>
                  <a:srgbClr val="FF0000"/>
                </a:solidFill>
                <a:highlight>
                  <a:srgbClr val="FFFF00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A1C1BE8-8CDB-4075-B74F-7A216CB86113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76C4A3-8A89-4855-B1A7-76EF6480E5E8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4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42" grpId="0" animBg="1"/>
      <p:bldP spid="43" grpId="0"/>
      <p:bldP spid="46" grpId="0" animBg="1"/>
      <p:bldP spid="47" grpId="0"/>
      <p:bldP spid="50" grpId="0" animBg="1"/>
      <p:bldP spid="51" grpId="0"/>
      <p:bldP spid="56" grpId="0" animBg="1"/>
      <p:bldP spid="62" grpId="0"/>
      <p:bldP spid="67" grpId="0" animBg="1"/>
      <p:bldP spid="69" grpId="0"/>
      <p:bldP spid="72" grpId="0" animBg="1"/>
      <p:bldP spid="73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B57FD29-BEE8-4E68-8D34-25E44C34B09A}"/>
              </a:ext>
            </a:extLst>
          </p:cNvPr>
          <p:cNvCxnSpPr>
            <a:cxnSpLocks/>
          </p:cNvCxnSpPr>
          <p:nvPr/>
        </p:nvCxnSpPr>
        <p:spPr>
          <a:xfrm flipH="1">
            <a:off x="3568907" y="5719746"/>
            <a:ext cx="6161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0648E37-D94C-4991-89CE-C3FE472F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5" b="5076"/>
          <a:stretch/>
        </p:blipFill>
        <p:spPr>
          <a:xfrm>
            <a:off x="4431372" y="1416286"/>
            <a:ext cx="2583101" cy="49036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E8166A7-2AB6-48A5-9D35-4C9E4A0A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00" y="604922"/>
            <a:ext cx="10602101" cy="6184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D51E729-86E0-4101-9D7A-044C64A6E732}"/>
              </a:ext>
            </a:extLst>
          </p:cNvPr>
          <p:cNvSpPr txBox="1"/>
          <p:nvPr/>
        </p:nvSpPr>
        <p:spPr>
          <a:xfrm>
            <a:off x="1655590" y="148482"/>
            <a:ext cx="309269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75" b="1" dirty="0">
                <a:solidFill>
                  <a:schemeClr val="accent6">
                    <a:lumMod val="50000"/>
                  </a:schemeClr>
                </a:solidFill>
              </a:rPr>
              <a:t>오늘은 뭐가 나올까</a:t>
            </a:r>
            <a:r>
              <a:rPr lang="en-US" altLang="ko-KR" sz="2275" b="1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275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004C24A-10F6-4DF6-933A-6881C745BB5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84A4C4-DC23-4535-9C1B-8B5DA8956624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스크린 구성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4CE3FAD-17FB-4F8A-856E-D66154C617E3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B38388-2C6C-458C-B937-15E05F903C41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A1C1BE8-8CDB-4075-B74F-7A216CB86113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76C4A3-8A89-4855-B1A7-76EF6480E5E8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7FE0F78-B471-4551-BF8C-6B666C5A665C}"/>
              </a:ext>
            </a:extLst>
          </p:cNvPr>
          <p:cNvSpPr/>
          <p:nvPr/>
        </p:nvSpPr>
        <p:spPr>
          <a:xfrm>
            <a:off x="8001625" y="5031701"/>
            <a:ext cx="2197361" cy="8249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86A1D6-9B1E-4D3A-A10A-82B9C85DF86A}"/>
              </a:ext>
            </a:extLst>
          </p:cNvPr>
          <p:cNvSpPr/>
          <p:nvPr/>
        </p:nvSpPr>
        <p:spPr>
          <a:xfrm>
            <a:off x="7983184" y="2409858"/>
            <a:ext cx="2339578" cy="9681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681C01E-7D3D-43F5-8198-D48D962680F2}"/>
              </a:ext>
            </a:extLst>
          </p:cNvPr>
          <p:cNvSpPr/>
          <p:nvPr/>
        </p:nvSpPr>
        <p:spPr>
          <a:xfrm>
            <a:off x="1085915" y="2465303"/>
            <a:ext cx="2197361" cy="6445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FF47EFF-A3DA-4C55-8117-8600A1F6FF67}"/>
              </a:ext>
            </a:extLst>
          </p:cNvPr>
          <p:cNvCxnSpPr>
            <a:cxnSpLocks/>
          </p:cNvCxnSpPr>
          <p:nvPr/>
        </p:nvCxnSpPr>
        <p:spPr>
          <a:xfrm flipH="1">
            <a:off x="3568907" y="2647862"/>
            <a:ext cx="522570" cy="8237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래픽 97" descr="배지 체크 표시1">
            <a:extLst>
              <a:ext uri="{FF2B5EF4-FFF2-40B4-BE49-F238E27FC236}">
                <a16:creationId xmlns:a16="http://schemas.microsoft.com/office/drawing/2014/main" id="{60B57DB0-9EA1-47D2-8544-1DC7085A35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0332" y="2109637"/>
            <a:ext cx="529865" cy="529865"/>
          </a:xfrm>
          <a:prstGeom prst="rect">
            <a:avLst/>
          </a:prstGeom>
        </p:spPr>
      </p:pic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60947C4-D6F2-4FF9-BB62-42C5BE0FC021}"/>
              </a:ext>
            </a:extLst>
          </p:cNvPr>
          <p:cNvCxnSpPr>
            <a:cxnSpLocks/>
          </p:cNvCxnSpPr>
          <p:nvPr/>
        </p:nvCxnSpPr>
        <p:spPr>
          <a:xfrm>
            <a:off x="7409085" y="2374570"/>
            <a:ext cx="610901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51FEAAE-208B-4BCD-AF70-2CFBE73985BA}"/>
              </a:ext>
            </a:extLst>
          </p:cNvPr>
          <p:cNvCxnSpPr>
            <a:cxnSpLocks/>
          </p:cNvCxnSpPr>
          <p:nvPr/>
        </p:nvCxnSpPr>
        <p:spPr>
          <a:xfrm flipV="1">
            <a:off x="7260806" y="5435521"/>
            <a:ext cx="610901" cy="3022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853AB52-8BEE-46C9-A078-0BAA1215A3E0}"/>
              </a:ext>
            </a:extLst>
          </p:cNvPr>
          <p:cNvSpPr/>
          <p:nvPr/>
        </p:nvSpPr>
        <p:spPr>
          <a:xfrm>
            <a:off x="8194771" y="2019914"/>
            <a:ext cx="1916405" cy="38994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음식 리스트</a:t>
            </a:r>
          </a:p>
        </p:txBody>
      </p:sp>
      <p:pic>
        <p:nvPicPr>
          <p:cNvPr id="102" name="그래픽 101" descr="배지 체크 표시1">
            <a:extLst>
              <a:ext uri="{FF2B5EF4-FFF2-40B4-BE49-F238E27FC236}">
                <a16:creationId xmlns:a16="http://schemas.microsoft.com/office/drawing/2014/main" id="{E2BF45E5-E94D-4E13-8147-E415278ECD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9174" y="2382929"/>
            <a:ext cx="529865" cy="529865"/>
          </a:xfrm>
          <a:prstGeom prst="rect">
            <a:avLst/>
          </a:prstGeom>
        </p:spPr>
      </p:pic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9127F4DC-F09F-40AD-A6EB-6A882BE6F9ED}"/>
              </a:ext>
            </a:extLst>
          </p:cNvPr>
          <p:cNvSpPr/>
          <p:nvPr/>
        </p:nvSpPr>
        <p:spPr>
          <a:xfrm>
            <a:off x="1243180" y="2075359"/>
            <a:ext cx="1916405" cy="38994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체크 박스</a:t>
            </a:r>
          </a:p>
        </p:txBody>
      </p:sp>
      <p:pic>
        <p:nvPicPr>
          <p:cNvPr id="104" name="그래픽 103" descr="배지 체크 표시1">
            <a:extLst>
              <a:ext uri="{FF2B5EF4-FFF2-40B4-BE49-F238E27FC236}">
                <a16:creationId xmlns:a16="http://schemas.microsoft.com/office/drawing/2014/main" id="{D3D19D35-943B-4D27-9DAB-840268A583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1130" y="5542778"/>
            <a:ext cx="529865" cy="529865"/>
          </a:xfrm>
          <a:prstGeom prst="rect">
            <a:avLst/>
          </a:prstGeom>
        </p:spPr>
      </p:pic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0FBEFB68-602E-4E63-AA42-9E2EC23CC6FA}"/>
              </a:ext>
            </a:extLst>
          </p:cNvPr>
          <p:cNvSpPr/>
          <p:nvPr/>
        </p:nvSpPr>
        <p:spPr>
          <a:xfrm>
            <a:off x="8142104" y="4641757"/>
            <a:ext cx="1916405" cy="38994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시작 버튼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DC95D6C-4335-4507-880B-E4BF56592FFB}"/>
              </a:ext>
            </a:extLst>
          </p:cNvPr>
          <p:cNvSpPr txBox="1"/>
          <p:nvPr/>
        </p:nvSpPr>
        <p:spPr>
          <a:xfrm>
            <a:off x="7980408" y="5031701"/>
            <a:ext cx="2197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버튼을 누르면 체크를 한 리스트 중 </a:t>
            </a:r>
            <a:r>
              <a:rPr lang="ko-KR" altLang="en-US" sz="14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랜덤으로 하나를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뽑아 줌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59A23-6186-4A9A-A6A9-99DF76C986D2}"/>
              </a:ext>
            </a:extLst>
          </p:cNvPr>
          <p:cNvSpPr txBox="1"/>
          <p:nvPr/>
        </p:nvSpPr>
        <p:spPr>
          <a:xfrm>
            <a:off x="7983183" y="2495482"/>
            <a:ext cx="23395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여러가지 체크</a:t>
            </a:r>
            <a:r>
              <a:rPr lang="ko-KR" altLang="en-US" sz="1400" u="sng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를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해도 그 중에서 랜덤으로 하나를 뽑아 줌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F28E31C-9942-4213-8E2B-43FF5FDDBFAD}"/>
              </a:ext>
            </a:extLst>
          </p:cNvPr>
          <p:cNvSpPr txBox="1"/>
          <p:nvPr/>
        </p:nvSpPr>
        <p:spPr>
          <a:xfrm>
            <a:off x="1085915" y="2470025"/>
            <a:ext cx="2197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사용자가 </a:t>
            </a:r>
            <a:r>
              <a:rPr lang="ko-KR" altLang="en-US" sz="14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원하는 항목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을 체크 할 수 있다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A49A6158-D1AB-4C1B-8A1C-3944B0238768}"/>
              </a:ext>
            </a:extLst>
          </p:cNvPr>
          <p:cNvSpPr/>
          <p:nvPr/>
        </p:nvSpPr>
        <p:spPr>
          <a:xfrm>
            <a:off x="4267513" y="280461"/>
            <a:ext cx="3044106" cy="585666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96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선택 리스트</a:t>
            </a:r>
          </a:p>
        </p:txBody>
      </p:sp>
      <p:pic>
        <p:nvPicPr>
          <p:cNvPr id="110" name="그래픽 109" descr="배지 체크 표시1">
            <a:extLst>
              <a:ext uri="{FF2B5EF4-FFF2-40B4-BE49-F238E27FC236}">
                <a16:creationId xmlns:a16="http://schemas.microsoft.com/office/drawing/2014/main" id="{49CC8B30-58DB-441E-BB2F-384BFBDAFEB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281" y="5454813"/>
            <a:ext cx="529865" cy="529865"/>
          </a:xfrm>
          <a:prstGeom prst="rect">
            <a:avLst/>
          </a:prstGeom>
        </p:spPr>
      </p:pic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69F2CCC-14EA-40CB-8194-B53AA37925AE}"/>
              </a:ext>
            </a:extLst>
          </p:cNvPr>
          <p:cNvSpPr/>
          <p:nvPr/>
        </p:nvSpPr>
        <p:spPr>
          <a:xfrm>
            <a:off x="1334669" y="4972770"/>
            <a:ext cx="1916405" cy="38994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(</a:t>
            </a:r>
            <a:r>
              <a:rPr lang="ko-KR" altLang="en-US" sz="9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피드백 수정</a:t>
            </a:r>
            <a:r>
              <a:rPr lang="en-US" altLang="ko-KR" sz="9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)</a:t>
            </a:r>
            <a:r>
              <a:rPr lang="ko-KR" altLang="en-US" sz="11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전체 선택 버튼</a:t>
            </a:r>
            <a:endParaRPr lang="ko-KR" altLang="en-US" sz="1600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90F3DD6A-534A-4FE3-8D80-9454B2DE9A1B}"/>
              </a:ext>
            </a:extLst>
          </p:cNvPr>
          <p:cNvSpPr/>
          <p:nvPr/>
        </p:nvSpPr>
        <p:spPr>
          <a:xfrm>
            <a:off x="1205441" y="5362714"/>
            <a:ext cx="2197361" cy="8249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45F478A-A4AE-40B4-8AB9-D19F6A52178A}"/>
              </a:ext>
            </a:extLst>
          </p:cNvPr>
          <p:cNvSpPr txBox="1"/>
          <p:nvPr/>
        </p:nvSpPr>
        <p:spPr>
          <a:xfrm>
            <a:off x="1243180" y="5383326"/>
            <a:ext cx="2197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전체선택을 누르면 </a:t>
            </a:r>
            <a:endParaRPr lang="en-US" altLang="ko-KR" sz="1400" dirty="0">
              <a:solidFill>
                <a:srgbClr val="554F4D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l"/>
            <a:r>
              <a:rPr lang="ko-KR" altLang="en-US" sz="14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모든 리스트</a:t>
            </a:r>
            <a:r>
              <a:rPr lang="ko-KR" altLang="en-US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가 다 선택된다</a:t>
            </a:r>
            <a:r>
              <a:rPr lang="en-US" altLang="ko-KR" sz="14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F0D03-0841-4A9C-B2CC-83AEC57FA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908" y="6427847"/>
            <a:ext cx="2705478" cy="400106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CB65B79-28A7-4DE8-9A82-0128C75BBFE5}"/>
              </a:ext>
            </a:extLst>
          </p:cNvPr>
          <p:cNvSpPr/>
          <p:nvPr/>
        </p:nvSpPr>
        <p:spPr>
          <a:xfrm>
            <a:off x="10407051" y="6091118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5377AB-4E19-4F8A-8474-EBDDB59F7201}"/>
              </a:ext>
            </a:extLst>
          </p:cNvPr>
          <p:cNvSpPr txBox="1"/>
          <p:nvPr/>
        </p:nvSpPr>
        <p:spPr>
          <a:xfrm>
            <a:off x="6751059" y="3684193"/>
            <a:ext cx="628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음료리스트도 이와 동일 시 하다</a:t>
            </a:r>
            <a:r>
              <a:rPr lang="en-US" altLang="ko-K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74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3" grpId="0" animBg="1"/>
      <p:bldP spid="105" grpId="0" animBg="1"/>
      <p:bldP spid="106" grpId="0"/>
      <p:bldP spid="107" grpId="0"/>
      <p:bldP spid="108" grpId="0"/>
      <p:bldP spid="112" grpId="0" animBg="1"/>
      <p:bldP spid="114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EE8166A7-2AB6-48A5-9D35-4C9E4A0AA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0" y="604922"/>
            <a:ext cx="10602101" cy="6184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D51E729-86E0-4101-9D7A-044C64A6E732}"/>
              </a:ext>
            </a:extLst>
          </p:cNvPr>
          <p:cNvSpPr txBox="1"/>
          <p:nvPr/>
        </p:nvSpPr>
        <p:spPr>
          <a:xfrm>
            <a:off x="1655590" y="148482"/>
            <a:ext cx="309269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275" b="1" dirty="0">
                <a:solidFill>
                  <a:schemeClr val="accent6">
                    <a:lumMod val="50000"/>
                  </a:schemeClr>
                </a:solidFill>
              </a:rPr>
              <a:t>오늘은 뭐가 나올까</a:t>
            </a:r>
            <a:r>
              <a:rPr lang="en-US" altLang="ko-KR" sz="2275" b="1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275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004C24A-10F6-4DF6-933A-6881C745BB5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84A4C4-DC23-4535-9C1B-8B5DA8956624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스크린 구성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4CE3FAD-17FB-4F8A-856E-D66154C617E3}"/>
              </a:ext>
            </a:extLst>
          </p:cNvPr>
          <p:cNvSpPr/>
          <p:nvPr/>
        </p:nvSpPr>
        <p:spPr>
          <a:xfrm>
            <a:off x="9441093" y="265596"/>
            <a:ext cx="2503055" cy="6463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앱 개발 보고서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B38388-2C6C-458C-B937-15E05F903C41}"/>
              </a:ext>
            </a:extLst>
          </p:cNvPr>
          <p:cNvSpPr txBox="1"/>
          <p:nvPr/>
        </p:nvSpPr>
        <p:spPr>
          <a:xfrm>
            <a:off x="7559471" y="53848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뭐가 나올까</a:t>
            </a:r>
            <a:r>
              <a:rPr lang="en-US" altLang="ko-KR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A1C1BE8-8CDB-4075-B74F-7A216CB86113}"/>
              </a:ext>
            </a:extLst>
          </p:cNvPr>
          <p:cNvSpPr/>
          <p:nvPr/>
        </p:nvSpPr>
        <p:spPr>
          <a:xfrm>
            <a:off x="58723" y="91884"/>
            <a:ext cx="804070" cy="369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 dirty="0">
              <a:ln w="0"/>
              <a:solidFill>
                <a:schemeClr val="accent5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76C4A3-8A89-4855-B1A7-76EF6480E5E8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A49A6158-D1AB-4C1B-8A1C-3944B0238768}"/>
              </a:ext>
            </a:extLst>
          </p:cNvPr>
          <p:cNvSpPr/>
          <p:nvPr/>
        </p:nvSpPr>
        <p:spPr>
          <a:xfrm>
            <a:off x="4267513" y="280461"/>
            <a:ext cx="3044106" cy="585666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96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결과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F0D03-0841-4A9C-B2CC-83AEC57F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908" y="6427847"/>
            <a:ext cx="2705478" cy="400106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CB65B79-28A7-4DE8-9A82-0128C75BBFE5}"/>
              </a:ext>
            </a:extLst>
          </p:cNvPr>
          <p:cNvSpPr/>
          <p:nvPr/>
        </p:nvSpPr>
        <p:spPr>
          <a:xfrm>
            <a:off x="10407051" y="6091118"/>
            <a:ext cx="1735335" cy="6734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김세윤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202027009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오정석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201727019</a:t>
            </a:r>
          </a:p>
          <a:p>
            <a:pPr algn="ctr"/>
            <a:r>
              <a:rPr lang="ko-KR" altLang="en-US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김   솔 </a:t>
            </a:r>
            <a:r>
              <a:rPr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201711019</a:t>
            </a:r>
            <a:endParaRPr lang="ko-KR" altLang="en-US" sz="1138" b="1" dirty="0">
              <a:solidFill>
                <a:schemeClr val="tx1">
                  <a:lumMod val="85000"/>
                  <a:lumOff val="15000"/>
                </a:schemeClr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989EA5CA-92EA-49A2-965A-717DCF21D26C}"/>
              </a:ext>
            </a:extLst>
          </p:cNvPr>
          <p:cNvSpPr/>
          <p:nvPr/>
        </p:nvSpPr>
        <p:spPr>
          <a:xfrm>
            <a:off x="7756748" y="1588815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6" name="차트 35">
                <a:extLst>
                  <a:ext uri="{FF2B5EF4-FFF2-40B4-BE49-F238E27FC236}">
                    <a16:creationId xmlns:a16="http://schemas.microsoft.com/office/drawing/2014/main" id="{E41F43EC-0E02-41A7-A8AB-7DA34A8ECA3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77021981"/>
                  </p:ext>
                </p:extLst>
              </p:nvPr>
            </p:nvGraphicFramePr>
            <p:xfrm>
              <a:off x="3680098" y="1588815"/>
              <a:ext cx="5223719" cy="469604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6" name="차트 35">
                <a:extLst>
                  <a:ext uri="{FF2B5EF4-FFF2-40B4-BE49-F238E27FC236}">
                    <a16:creationId xmlns:a16="http://schemas.microsoft.com/office/drawing/2014/main" id="{E41F43EC-0E02-41A7-A8AB-7DA34A8ECA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0098" y="1588815"/>
                <a:ext cx="5223719" cy="4696047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807FF0E1-47E2-4AC8-A458-4E6BC9311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208" y="1709278"/>
            <a:ext cx="2189569" cy="433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574928D-335A-49D0-9D4D-7E25968AE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419" y="1709278"/>
            <a:ext cx="2189568" cy="4336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1197AF7-D844-409C-9850-4A1DE9A7B5C4}"/>
              </a:ext>
            </a:extLst>
          </p:cNvPr>
          <p:cNvCxnSpPr>
            <a:cxnSpLocks/>
          </p:cNvCxnSpPr>
          <p:nvPr/>
        </p:nvCxnSpPr>
        <p:spPr>
          <a:xfrm flipH="1">
            <a:off x="3406472" y="2108473"/>
            <a:ext cx="36004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27CF5-6EE3-4BC3-8E83-83D248D49359}"/>
              </a:ext>
            </a:extLst>
          </p:cNvPr>
          <p:cNvSpPr/>
          <p:nvPr/>
        </p:nvSpPr>
        <p:spPr>
          <a:xfrm>
            <a:off x="4047579" y="2037205"/>
            <a:ext cx="4551308" cy="237877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2" name="그래픽 41" descr="배지 체크 표시1">
            <a:extLst>
              <a:ext uri="{FF2B5EF4-FFF2-40B4-BE49-F238E27FC236}">
                <a16:creationId xmlns:a16="http://schemas.microsoft.com/office/drawing/2014/main" id="{2D6DCAD1-83D8-4C88-BF06-9ADDA42EECC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76311" y="1856139"/>
            <a:ext cx="529865" cy="529865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388DFA3-B834-4F1F-A4A2-63FD27981D41}"/>
              </a:ext>
            </a:extLst>
          </p:cNvPr>
          <p:cNvSpPr/>
          <p:nvPr/>
        </p:nvSpPr>
        <p:spPr>
          <a:xfrm>
            <a:off x="1385048" y="1680051"/>
            <a:ext cx="1916405" cy="38994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광고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25E48CC-6BF1-49FA-B4D6-05BD4BB1BDA9}"/>
              </a:ext>
            </a:extLst>
          </p:cNvPr>
          <p:cNvSpPr/>
          <p:nvPr/>
        </p:nvSpPr>
        <p:spPr>
          <a:xfrm>
            <a:off x="1321451" y="2069995"/>
            <a:ext cx="2065281" cy="7676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광고주가 직접 들어가서 </a:t>
            </a:r>
            <a:r>
              <a:rPr lang="ko-KR" altLang="en-US" sz="11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광고를 요청할 수 도 있으며 가게 홍보</a:t>
            </a:r>
            <a:r>
              <a:rPr lang="ko-KR" altLang="en-US" sz="11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및 음식 홍보를 </a:t>
            </a:r>
            <a:endParaRPr lang="en-US" altLang="ko-KR" sz="1100" b="1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 할 수 있는 칸 </a:t>
            </a:r>
            <a:r>
              <a:rPr lang="en-US" altLang="ko-KR" sz="11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수익 창출</a:t>
            </a:r>
            <a:r>
              <a:rPr lang="en-US" altLang="ko-KR" sz="11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52BE2D-A029-4874-8CD0-5C28F65E5362}"/>
              </a:ext>
            </a:extLst>
          </p:cNvPr>
          <p:cNvSpPr/>
          <p:nvPr/>
        </p:nvSpPr>
        <p:spPr>
          <a:xfrm>
            <a:off x="4001277" y="2603010"/>
            <a:ext cx="4540710" cy="203742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2426FAC-1BFE-43F0-8D49-4B90F1D845B5}"/>
              </a:ext>
            </a:extLst>
          </p:cNvPr>
          <p:cNvCxnSpPr>
            <a:cxnSpLocks/>
          </p:cNvCxnSpPr>
          <p:nvPr/>
        </p:nvCxnSpPr>
        <p:spPr>
          <a:xfrm>
            <a:off x="8598887" y="3898584"/>
            <a:ext cx="49621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배지 체크 표시1">
            <a:extLst>
              <a:ext uri="{FF2B5EF4-FFF2-40B4-BE49-F238E27FC236}">
                <a16:creationId xmlns:a16="http://schemas.microsoft.com/office/drawing/2014/main" id="{54354F11-3B40-44DB-B048-99CACBF4F41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8428" y="3633652"/>
            <a:ext cx="529865" cy="529865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3C6D822-82CD-44F1-94A2-77C200595DF6}"/>
              </a:ext>
            </a:extLst>
          </p:cNvPr>
          <p:cNvSpPr/>
          <p:nvPr/>
        </p:nvSpPr>
        <p:spPr>
          <a:xfrm>
            <a:off x="9224996" y="3426751"/>
            <a:ext cx="1916405" cy="38994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결과물 사진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DFF1FC0-8919-42A9-BABD-7C7F6F542F03}"/>
              </a:ext>
            </a:extLst>
          </p:cNvPr>
          <p:cNvSpPr/>
          <p:nvPr/>
        </p:nvSpPr>
        <p:spPr>
          <a:xfrm>
            <a:off x="9150557" y="3816695"/>
            <a:ext cx="2065281" cy="5495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>
              <a:defRPr/>
            </a:pPr>
            <a:r>
              <a:rPr lang="ko-KR" altLang="en-US" sz="12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음식</a:t>
            </a:r>
            <a:r>
              <a:rPr lang="en-US" altLang="ko-KR" sz="12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/</a:t>
            </a:r>
            <a:r>
              <a:rPr lang="ko-KR" altLang="en-US" sz="12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음료 결과 값</a:t>
            </a:r>
            <a:r>
              <a:rPr lang="ko-KR" altLang="en-US" sz="12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 텍스트와 함께 나온다</a:t>
            </a:r>
            <a:endParaRPr lang="ko-KR" altLang="en-US" sz="1050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522ACA1-A3B8-470A-AC8E-E9037BEB8AB0}"/>
              </a:ext>
            </a:extLst>
          </p:cNvPr>
          <p:cNvSpPr/>
          <p:nvPr/>
        </p:nvSpPr>
        <p:spPr>
          <a:xfrm>
            <a:off x="4055529" y="5326836"/>
            <a:ext cx="4486458" cy="295557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7A92A5-AC1C-4558-9AD2-54F8F24DCD99}"/>
              </a:ext>
            </a:extLst>
          </p:cNvPr>
          <p:cNvCxnSpPr>
            <a:cxnSpLocks/>
          </p:cNvCxnSpPr>
          <p:nvPr/>
        </p:nvCxnSpPr>
        <p:spPr>
          <a:xfrm>
            <a:off x="8655708" y="5474614"/>
            <a:ext cx="43939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래픽 51" descr="배지 체크 표시1">
            <a:extLst>
              <a:ext uri="{FF2B5EF4-FFF2-40B4-BE49-F238E27FC236}">
                <a16:creationId xmlns:a16="http://schemas.microsoft.com/office/drawing/2014/main" id="{11BB0B14-287A-4856-B265-B9A5AE9B2F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9609" y="5198689"/>
            <a:ext cx="529865" cy="529865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45193BD-B2A6-43D0-B646-7E4AD6498236}"/>
              </a:ext>
            </a:extLst>
          </p:cNvPr>
          <p:cNvSpPr/>
          <p:nvPr/>
        </p:nvSpPr>
        <p:spPr>
          <a:xfrm>
            <a:off x="9223856" y="4862906"/>
            <a:ext cx="1916405" cy="38994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메인 버튼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4BDB677-520F-4686-A1AB-53370CF268ED}"/>
              </a:ext>
            </a:extLst>
          </p:cNvPr>
          <p:cNvSpPr/>
          <p:nvPr/>
        </p:nvSpPr>
        <p:spPr>
          <a:xfrm>
            <a:off x="9149417" y="5247367"/>
            <a:ext cx="2065281" cy="4072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메인 화면</a:t>
            </a:r>
            <a:r>
              <a:rPr lang="ko-KR" altLang="en-US" sz="12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으로 이동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8822672-34BC-4CBC-BEB4-1CC525AFCFC0}"/>
              </a:ext>
            </a:extLst>
          </p:cNvPr>
          <p:cNvSpPr/>
          <p:nvPr/>
        </p:nvSpPr>
        <p:spPr>
          <a:xfrm>
            <a:off x="4028403" y="5609202"/>
            <a:ext cx="4486458" cy="18939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93871CF-2DF1-43BE-AD84-3401D7A17D04}"/>
              </a:ext>
            </a:extLst>
          </p:cNvPr>
          <p:cNvCxnSpPr>
            <a:cxnSpLocks/>
          </p:cNvCxnSpPr>
          <p:nvPr/>
        </p:nvCxnSpPr>
        <p:spPr>
          <a:xfrm flipH="1" flipV="1">
            <a:off x="3406472" y="5588633"/>
            <a:ext cx="396331" cy="16176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래픽 58" descr="배지 체크 표시1">
            <a:extLst>
              <a:ext uri="{FF2B5EF4-FFF2-40B4-BE49-F238E27FC236}">
                <a16:creationId xmlns:a16="http://schemas.microsoft.com/office/drawing/2014/main" id="{CFF54FC0-7A9B-4395-8426-3D55A6F382D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4839" y="5498775"/>
            <a:ext cx="529865" cy="529865"/>
          </a:xfrm>
          <a:prstGeom prst="rect">
            <a:avLst/>
          </a:prstGeom>
        </p:spPr>
      </p:pic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8A97DCB-BD80-4396-8448-C90AD28265EA}"/>
              </a:ext>
            </a:extLst>
          </p:cNvPr>
          <p:cNvSpPr/>
          <p:nvPr/>
        </p:nvSpPr>
        <p:spPr>
          <a:xfrm>
            <a:off x="1357630" y="4999285"/>
            <a:ext cx="1916405" cy="38994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 w="0"/>
                <a:solidFill>
                  <a:schemeClr val="accent5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엽서L" panose="02030600000101010101" pitchFamily="18" charset="-127"/>
                <a:ea typeface="HY엽서L" panose="02030600000101010101" pitchFamily="18" charset="-127"/>
              </a:rPr>
              <a:t>지도 링크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189295E-500E-4BA2-9B6C-9EBAD20E104A}"/>
              </a:ext>
            </a:extLst>
          </p:cNvPr>
          <p:cNvSpPr/>
          <p:nvPr/>
        </p:nvSpPr>
        <p:spPr>
          <a:xfrm>
            <a:off x="1283192" y="5392368"/>
            <a:ext cx="2065281" cy="7676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en-US" altLang="ko-KR" sz="1100" b="1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음식 결과 이미지를 클릭 시 </a:t>
            </a:r>
            <a:r>
              <a:rPr lang="ko-KR" altLang="en-US" sz="1200" b="1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식당으로 </a:t>
            </a:r>
            <a:r>
              <a:rPr lang="ko-KR" altLang="en-US" sz="12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길 찾기를 해주는 지도 웹 링크 </a:t>
            </a:r>
            <a:r>
              <a:rPr lang="en-US" altLang="ko-KR" sz="12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or </a:t>
            </a:r>
            <a:r>
              <a:rPr lang="ko-KR" altLang="en-US" sz="1200" b="1" u="sng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앱</a:t>
            </a:r>
            <a:r>
              <a:rPr lang="ko-KR" altLang="en-US" sz="1200" b="1" u="sng" dirty="0"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으로 이동</a:t>
            </a:r>
            <a:endParaRPr lang="en-US" altLang="ko-KR" sz="1200" b="1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24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8" grpId="0" animBg="1"/>
      <p:bldP spid="49" grpId="0" animBg="1"/>
      <p:bldP spid="54" grpId="0" animBg="1"/>
      <p:bldP spid="55" grpId="0" animBg="1"/>
      <p:bldP spid="60" grpId="0" animBg="1"/>
      <p:bldP spid="6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1139</Words>
  <Application>Microsoft Office PowerPoint</Application>
  <PresentationFormat>와이드스크린</PresentationFormat>
  <Paragraphs>302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HY그래픽</vt:lpstr>
      <vt:lpstr>HY그래픽M</vt:lpstr>
      <vt:lpstr>HY목각파임B</vt:lpstr>
      <vt:lpstr>HY엽서L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161</cp:revision>
  <dcterms:created xsi:type="dcterms:W3CDTF">2020-09-07T02:34:06Z</dcterms:created>
  <dcterms:modified xsi:type="dcterms:W3CDTF">2021-06-06T14:01:19Z</dcterms:modified>
</cp:coreProperties>
</file>